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83" r:id="rId5"/>
    <p:sldId id="258" r:id="rId6"/>
    <p:sldId id="264" r:id="rId7"/>
    <p:sldId id="265" r:id="rId8"/>
    <p:sldId id="282" r:id="rId9"/>
    <p:sldId id="267" r:id="rId10"/>
    <p:sldId id="268" r:id="rId11"/>
    <p:sldId id="284" r:id="rId12"/>
    <p:sldId id="269" r:id="rId13"/>
    <p:sldId id="273" r:id="rId14"/>
    <p:sldId id="274" r:id="rId15"/>
    <p:sldId id="271" r:id="rId16"/>
    <p:sldId id="276"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37B45-1B41-4E6E-ACDC-6F4E2B7CB9B5}" type="doc">
      <dgm:prSet loTypeId="urn:microsoft.com/office/officeart/2009/3/layout/HorizontalOrganizationChart" loCatId="hierarchy" qsTypeId="urn:microsoft.com/office/officeart/2005/8/quickstyle/simple5" qsCatId="simple" csTypeId="urn:microsoft.com/office/officeart/2005/8/colors/accent2_5" csCatId="accent2" phldr="1"/>
      <dgm:spPr/>
      <dgm:t>
        <a:bodyPr/>
        <a:lstStyle/>
        <a:p>
          <a:endParaRPr lang="ru-RU"/>
        </a:p>
      </dgm:t>
    </dgm:pt>
    <dgm:pt modelId="{C8CBE908-EA7D-4D4D-A415-637FCC08B33B}">
      <dgm:prSet phldrT="[Текст]" custT="1"/>
      <dgm:spPr>
        <a:solidFill>
          <a:srgbClr val="FFFF00"/>
        </a:solidFill>
        <a:ln>
          <a:solidFill>
            <a:srgbClr val="FFFF00"/>
          </a:solidFill>
        </a:ln>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2300" b="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Тәрбиесі қиын балаларды</a:t>
          </a:r>
          <a:r>
            <a:rPr lang="ru-RU" sz="2300" b="0"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300" b="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тудыратын</a:t>
          </a:r>
          <a:r>
            <a:rPr lang="ru-RU" sz="2300" b="0"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300" b="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себептер</a:t>
          </a:r>
          <a:endParaRPr lang="ru-RU" sz="2300" b="0" dirty="0">
            <a:ln>
              <a:solidFill>
                <a:srgbClr val="C00000"/>
              </a:solidFill>
            </a:ln>
            <a:solidFill>
              <a:srgbClr val="C00000"/>
            </a:solidFill>
          </a:endParaRPr>
        </a:p>
      </dgm:t>
    </dgm:pt>
    <dgm:pt modelId="{342F0565-BCB1-40E2-BC16-87FBC9AA0B81}" type="parTrans" cxnId="{AC6B41F9-8354-4591-A9E9-FC10660A5114}">
      <dgm:prSet/>
      <dgm:spPr/>
      <dgm:t>
        <a:bodyPr/>
        <a:lstStyle/>
        <a:p>
          <a:endParaRPr lang="ru-RU"/>
        </a:p>
      </dgm:t>
    </dgm:pt>
    <dgm:pt modelId="{232AA409-3836-4952-92B0-49D465F90617}" type="sibTrans" cxnId="{AC6B41F9-8354-4591-A9E9-FC10660A5114}">
      <dgm:prSet/>
      <dgm:spPr/>
      <dgm:t>
        <a:bodyPr/>
        <a:lstStyle/>
        <a:p>
          <a:endParaRPr lang="ru-RU"/>
        </a:p>
      </dgm:t>
    </dgm:pt>
    <dgm:pt modelId="{48907DCD-3E0C-4106-A0A7-1743721E6A20}">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Себептердің бірі</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балаларын</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оқытуда, тәрбиелеуде ата</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аналардың жауапкершілік</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сезімінің жоқтығы </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бала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мінезінде</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мейрімсіздікті</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яғни қатыгездікті</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дөрекілікті</a:t>
          </a:r>
          <a:r>
            <a:rPr lang="ru-RU" sz="1800" b="0" cap="none" spc="0" dirty="0"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өзімшілдікті туғызады</a:t>
          </a:r>
          <a:endParaRPr lang="ru-RU" sz="1800" b="0" cap="none" spc="0" dirty="0">
            <a:ln w="10541" cmpd="sng">
              <a:solidFill>
                <a:srgbClr val="C00000"/>
              </a:solidFill>
              <a:prstDash val="solid"/>
            </a:ln>
            <a:solidFill>
              <a:srgbClr val="FF0000"/>
            </a:solidFill>
            <a:effectLst/>
          </a:endParaRPr>
        </a:p>
      </dgm:t>
    </dgm:pt>
    <dgm:pt modelId="{CC4499F4-1DEA-43B2-835F-1EBD560F49A2}" type="parTrans" cxnId="{1511F436-39C3-4E1A-956D-6025DAE4D166}">
      <dgm:prSet/>
      <dgm:spPr>
        <a:ln>
          <a:solidFill>
            <a:srgbClr val="C00000"/>
          </a:solidFill>
        </a:ln>
      </dgm:spPr>
      <dgm:t>
        <a:bodyPr/>
        <a:lstStyle/>
        <a:p>
          <a:endParaRPr lang="ru-RU"/>
        </a:p>
      </dgm:t>
    </dgm:pt>
    <dgm:pt modelId="{D5679679-EF62-4E01-8BE5-FA8B32813425}" type="sibTrans" cxnId="{1511F436-39C3-4E1A-956D-6025DAE4D166}">
      <dgm:prSet/>
      <dgm:spPr/>
      <dgm:t>
        <a:bodyPr/>
        <a:lstStyle/>
        <a:p>
          <a:endParaRPr lang="ru-RU"/>
        </a:p>
      </dgm:t>
    </dgm:pt>
    <dgm:pt modelId="{BADAADEF-4FCE-44A9-A827-7D0CEA600FD5}">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Екінші</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себеп</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бұл үйдегі сәтсіздік, маскүнемдік, ұрыс </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төбелес, ұрлық, ата</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аналардың және басқа отбасы</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мүшелерінің жеңілтек мінез</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құлқы, </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ал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бәрінен жаманы</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ажырасу</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неке</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бұзу</a:t>
          </a:r>
          <a:endPar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A47D0E7B-97C0-4B5E-BD94-2F8EB3703B97}" type="parTrans" cxnId="{2D72464B-3B99-46CC-BE16-D59DD32DF293}">
      <dgm:prSet/>
      <dgm:spPr>
        <a:ln>
          <a:solidFill>
            <a:srgbClr val="C00000"/>
          </a:solidFill>
        </a:ln>
      </dgm:spPr>
      <dgm:t>
        <a:bodyPr/>
        <a:lstStyle/>
        <a:p>
          <a:endParaRPr lang="ru-RU"/>
        </a:p>
      </dgm:t>
    </dgm:pt>
    <dgm:pt modelId="{9F507BA8-FA22-46EB-BEAA-DA8312D0482B}" type="sibTrans" cxnId="{2D72464B-3B99-46CC-BE16-D59DD32DF293}">
      <dgm:prSet/>
      <dgm:spPr/>
      <dgm:t>
        <a:bodyPr/>
        <a:lstStyle/>
        <a:p>
          <a:endParaRPr lang="ru-RU"/>
        </a:p>
      </dgm:t>
    </dgm:pt>
    <dgm:pt modelId="{B56C3AAE-D108-4107-A74F-9CC67BC92374}">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Үшінші</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себеп</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кей</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жа</a:t>
          </a:r>
          <a:r>
            <a:rPr lang="kk-KZ"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ғдайларда</a:t>
          </a:r>
          <a:r>
            <a:rPr lang="kk-KZ"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ұл балаға жеткіліксіз</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көңіл аударылады</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Кейбір</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отбасы</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баланың ішкі</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дүниесін, тілектерін</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ойларын</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қайғысын қоршаған ортаға қатынасын </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жете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біле</a:t>
          </a:r>
          <a:r>
            <a:rPr lang="ru-RU" sz="1800" b="0"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0"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бермейді</a:t>
          </a:r>
          <a:endParaRPr lang="ru-RU" sz="1400" b="0" cap="none" spc="0" dirty="0">
            <a:ln w="10541" cmpd="sng">
              <a:solidFill>
                <a:srgbClr val="C00000"/>
              </a:solidFill>
              <a:prstDash val="solid"/>
            </a:ln>
            <a:solidFill>
              <a:srgbClr val="C00000"/>
            </a:solidFill>
            <a:effectLst/>
          </a:endParaRPr>
        </a:p>
      </dgm:t>
    </dgm:pt>
    <dgm:pt modelId="{734F7399-B53E-42AF-8364-2EE871334AD2}" type="parTrans" cxnId="{C923D2FD-ED7D-4733-9271-DAD4847E1CB2}">
      <dgm:prSet/>
      <dgm:spPr>
        <a:ln>
          <a:solidFill>
            <a:srgbClr val="C00000"/>
          </a:solidFill>
        </a:ln>
      </dgm:spPr>
      <dgm:t>
        <a:bodyPr/>
        <a:lstStyle/>
        <a:p>
          <a:endParaRPr lang="ru-RU"/>
        </a:p>
      </dgm:t>
    </dgm:pt>
    <dgm:pt modelId="{1A5D53A7-E16E-42F8-8657-A3406C3BA03F}" type="sibTrans" cxnId="{C923D2FD-ED7D-4733-9271-DAD4847E1CB2}">
      <dgm:prSet/>
      <dgm:spPr/>
      <dgm:t>
        <a:bodyPr/>
        <a:lstStyle/>
        <a:p>
          <a:endParaRPr lang="ru-RU"/>
        </a:p>
      </dgm:t>
    </dgm:pt>
    <dgm:pt modelId="{310CCA40-DE1E-4EC1-AF5C-C9EDC209A983}" type="pres">
      <dgm:prSet presAssocID="{41337B45-1B41-4E6E-ACDC-6F4E2B7CB9B5}" presName="hierChild1" presStyleCnt="0">
        <dgm:presLayoutVars>
          <dgm:orgChart val="1"/>
          <dgm:chPref val="1"/>
          <dgm:dir/>
          <dgm:animOne val="branch"/>
          <dgm:animLvl val="lvl"/>
          <dgm:resizeHandles/>
        </dgm:presLayoutVars>
      </dgm:prSet>
      <dgm:spPr/>
      <dgm:t>
        <a:bodyPr/>
        <a:lstStyle/>
        <a:p>
          <a:endParaRPr lang="ru-RU"/>
        </a:p>
      </dgm:t>
    </dgm:pt>
    <dgm:pt modelId="{80547EA1-A678-44B6-9960-24E726A5022F}" type="pres">
      <dgm:prSet presAssocID="{C8CBE908-EA7D-4D4D-A415-637FCC08B33B}" presName="hierRoot1" presStyleCnt="0">
        <dgm:presLayoutVars>
          <dgm:hierBranch val="init"/>
        </dgm:presLayoutVars>
      </dgm:prSet>
      <dgm:spPr/>
    </dgm:pt>
    <dgm:pt modelId="{BCE6EB0B-4D48-4C62-B13B-CD5E3AD5575F}" type="pres">
      <dgm:prSet presAssocID="{C8CBE908-EA7D-4D4D-A415-637FCC08B33B}" presName="rootComposite1" presStyleCnt="0"/>
      <dgm:spPr/>
    </dgm:pt>
    <dgm:pt modelId="{BDCC6DE3-05A3-430A-8C9E-9950CF2480E7}" type="pres">
      <dgm:prSet presAssocID="{C8CBE908-EA7D-4D4D-A415-637FCC08B33B}" presName="rootText1" presStyleLbl="node0" presStyleIdx="0" presStyleCnt="1" custScaleX="64744" custLinFactNeighborX="-8848">
        <dgm:presLayoutVars>
          <dgm:chPref val="3"/>
        </dgm:presLayoutVars>
      </dgm:prSet>
      <dgm:spPr/>
      <dgm:t>
        <a:bodyPr/>
        <a:lstStyle/>
        <a:p>
          <a:endParaRPr lang="ru-RU"/>
        </a:p>
      </dgm:t>
    </dgm:pt>
    <dgm:pt modelId="{36C448F2-9525-484E-A2FB-78021ECCE555}" type="pres">
      <dgm:prSet presAssocID="{C8CBE908-EA7D-4D4D-A415-637FCC08B33B}" presName="rootConnector1" presStyleLbl="node1" presStyleIdx="0" presStyleCnt="0"/>
      <dgm:spPr/>
      <dgm:t>
        <a:bodyPr/>
        <a:lstStyle/>
        <a:p>
          <a:endParaRPr lang="ru-RU"/>
        </a:p>
      </dgm:t>
    </dgm:pt>
    <dgm:pt modelId="{E764A918-A65A-4135-9369-DA8F15D7BB29}" type="pres">
      <dgm:prSet presAssocID="{C8CBE908-EA7D-4D4D-A415-637FCC08B33B}" presName="hierChild2" presStyleCnt="0"/>
      <dgm:spPr/>
    </dgm:pt>
    <dgm:pt modelId="{9A164198-BD49-4154-AF9C-17923A478D36}" type="pres">
      <dgm:prSet presAssocID="{CC4499F4-1DEA-43B2-835F-1EBD560F49A2}" presName="Name64" presStyleLbl="parChTrans1D2" presStyleIdx="0" presStyleCnt="3"/>
      <dgm:spPr/>
      <dgm:t>
        <a:bodyPr/>
        <a:lstStyle/>
        <a:p>
          <a:endParaRPr lang="ru-RU"/>
        </a:p>
      </dgm:t>
    </dgm:pt>
    <dgm:pt modelId="{3A6CDF17-38C9-4B87-B207-CCA9D8AF6C6B}" type="pres">
      <dgm:prSet presAssocID="{48907DCD-3E0C-4106-A0A7-1743721E6A20}" presName="hierRoot2" presStyleCnt="0">
        <dgm:presLayoutVars>
          <dgm:hierBranch val="init"/>
        </dgm:presLayoutVars>
      </dgm:prSet>
      <dgm:spPr/>
    </dgm:pt>
    <dgm:pt modelId="{AE52040D-9B24-4542-907A-2054B00A44CA}" type="pres">
      <dgm:prSet presAssocID="{48907DCD-3E0C-4106-A0A7-1743721E6A20}" presName="rootComposite" presStyleCnt="0"/>
      <dgm:spPr/>
    </dgm:pt>
    <dgm:pt modelId="{54174ECB-037D-4117-80DE-5ED8C2555300}" type="pres">
      <dgm:prSet presAssocID="{48907DCD-3E0C-4106-A0A7-1743721E6A20}" presName="rootText" presStyleLbl="node2" presStyleIdx="0" presStyleCnt="3" custScaleX="125497" custScaleY="109314" custLinFactNeighborX="-3086" custLinFactNeighborY="31822">
        <dgm:presLayoutVars>
          <dgm:chPref val="3"/>
        </dgm:presLayoutVars>
      </dgm:prSet>
      <dgm:spPr/>
      <dgm:t>
        <a:bodyPr/>
        <a:lstStyle/>
        <a:p>
          <a:endParaRPr lang="ru-RU"/>
        </a:p>
      </dgm:t>
    </dgm:pt>
    <dgm:pt modelId="{541768DF-8B87-4A89-ABFD-D5B529901AF4}" type="pres">
      <dgm:prSet presAssocID="{48907DCD-3E0C-4106-A0A7-1743721E6A20}" presName="rootConnector" presStyleLbl="node2" presStyleIdx="0" presStyleCnt="3"/>
      <dgm:spPr/>
      <dgm:t>
        <a:bodyPr/>
        <a:lstStyle/>
        <a:p>
          <a:endParaRPr lang="ru-RU"/>
        </a:p>
      </dgm:t>
    </dgm:pt>
    <dgm:pt modelId="{597CBF74-F682-4678-9CCA-D1A8908921BC}" type="pres">
      <dgm:prSet presAssocID="{48907DCD-3E0C-4106-A0A7-1743721E6A20}" presName="hierChild4" presStyleCnt="0"/>
      <dgm:spPr/>
    </dgm:pt>
    <dgm:pt modelId="{DD242726-F845-462E-B139-C17F371A0BE7}" type="pres">
      <dgm:prSet presAssocID="{48907DCD-3E0C-4106-A0A7-1743721E6A20}" presName="hierChild5" presStyleCnt="0"/>
      <dgm:spPr/>
    </dgm:pt>
    <dgm:pt modelId="{F6CA89C5-3C89-4269-91E8-1BF524177A01}" type="pres">
      <dgm:prSet presAssocID="{A47D0E7B-97C0-4B5E-BD94-2F8EB3703B97}" presName="Name64" presStyleLbl="parChTrans1D2" presStyleIdx="1" presStyleCnt="3"/>
      <dgm:spPr/>
      <dgm:t>
        <a:bodyPr/>
        <a:lstStyle/>
        <a:p>
          <a:endParaRPr lang="ru-RU"/>
        </a:p>
      </dgm:t>
    </dgm:pt>
    <dgm:pt modelId="{533D4F7A-442D-4C1B-B369-861463371065}" type="pres">
      <dgm:prSet presAssocID="{BADAADEF-4FCE-44A9-A827-7D0CEA600FD5}" presName="hierRoot2" presStyleCnt="0">
        <dgm:presLayoutVars>
          <dgm:hierBranch val="init"/>
        </dgm:presLayoutVars>
      </dgm:prSet>
      <dgm:spPr/>
    </dgm:pt>
    <dgm:pt modelId="{9592FD4C-B6F6-4A17-B704-78DC1F32B9F0}" type="pres">
      <dgm:prSet presAssocID="{BADAADEF-4FCE-44A9-A827-7D0CEA600FD5}" presName="rootComposite" presStyleCnt="0"/>
      <dgm:spPr/>
    </dgm:pt>
    <dgm:pt modelId="{F4590BAA-80B9-4620-A399-51116908B08E}" type="pres">
      <dgm:prSet presAssocID="{BADAADEF-4FCE-44A9-A827-7D0CEA600FD5}" presName="rootText" presStyleLbl="node2" presStyleIdx="1" presStyleCnt="3" custScaleX="125054" custScaleY="110917" custLinFactNeighborX="-3086" custLinFactNeighborY="10204">
        <dgm:presLayoutVars>
          <dgm:chPref val="3"/>
        </dgm:presLayoutVars>
      </dgm:prSet>
      <dgm:spPr/>
      <dgm:t>
        <a:bodyPr/>
        <a:lstStyle/>
        <a:p>
          <a:endParaRPr lang="ru-RU"/>
        </a:p>
      </dgm:t>
    </dgm:pt>
    <dgm:pt modelId="{6DA6A62B-3886-4126-ABD9-2D6BC7A2E1CD}" type="pres">
      <dgm:prSet presAssocID="{BADAADEF-4FCE-44A9-A827-7D0CEA600FD5}" presName="rootConnector" presStyleLbl="node2" presStyleIdx="1" presStyleCnt="3"/>
      <dgm:spPr/>
      <dgm:t>
        <a:bodyPr/>
        <a:lstStyle/>
        <a:p>
          <a:endParaRPr lang="ru-RU"/>
        </a:p>
      </dgm:t>
    </dgm:pt>
    <dgm:pt modelId="{46EC1EEA-FC9E-4DFE-8F62-F3346CF49422}" type="pres">
      <dgm:prSet presAssocID="{BADAADEF-4FCE-44A9-A827-7D0CEA600FD5}" presName="hierChild4" presStyleCnt="0"/>
      <dgm:spPr/>
    </dgm:pt>
    <dgm:pt modelId="{42535CFD-CAEF-42B0-BC0E-898F808437B8}" type="pres">
      <dgm:prSet presAssocID="{BADAADEF-4FCE-44A9-A827-7D0CEA600FD5}" presName="hierChild5" presStyleCnt="0"/>
      <dgm:spPr/>
    </dgm:pt>
    <dgm:pt modelId="{71BACC4E-DABE-465D-886E-E14DDE39434C}" type="pres">
      <dgm:prSet presAssocID="{734F7399-B53E-42AF-8364-2EE871334AD2}" presName="Name64" presStyleLbl="parChTrans1D2" presStyleIdx="2" presStyleCnt="3"/>
      <dgm:spPr/>
      <dgm:t>
        <a:bodyPr/>
        <a:lstStyle/>
        <a:p>
          <a:endParaRPr lang="ru-RU"/>
        </a:p>
      </dgm:t>
    </dgm:pt>
    <dgm:pt modelId="{96245A1D-3B37-4233-A3A3-0461B64C2EF7}" type="pres">
      <dgm:prSet presAssocID="{B56C3AAE-D108-4107-A74F-9CC67BC92374}" presName="hierRoot2" presStyleCnt="0">
        <dgm:presLayoutVars>
          <dgm:hierBranch val="init"/>
        </dgm:presLayoutVars>
      </dgm:prSet>
      <dgm:spPr/>
    </dgm:pt>
    <dgm:pt modelId="{79A70865-D576-4B6B-A03C-17E81B0B861E}" type="pres">
      <dgm:prSet presAssocID="{B56C3AAE-D108-4107-A74F-9CC67BC92374}" presName="rootComposite" presStyleCnt="0"/>
      <dgm:spPr/>
    </dgm:pt>
    <dgm:pt modelId="{9E94F754-95F7-443F-9EFB-C7CD8BC61FC6}" type="pres">
      <dgm:prSet presAssocID="{B56C3AAE-D108-4107-A74F-9CC67BC92374}" presName="rootText" presStyleLbl="node2" presStyleIdx="2" presStyleCnt="3" custScaleX="125984" custScaleY="110369" custLinFactNeighborX="-3313" custLinFactNeighborY="-14358">
        <dgm:presLayoutVars>
          <dgm:chPref val="3"/>
        </dgm:presLayoutVars>
      </dgm:prSet>
      <dgm:spPr/>
      <dgm:t>
        <a:bodyPr/>
        <a:lstStyle/>
        <a:p>
          <a:endParaRPr lang="ru-RU"/>
        </a:p>
      </dgm:t>
    </dgm:pt>
    <dgm:pt modelId="{76194071-A2DE-439E-8FED-3DA1CD063702}" type="pres">
      <dgm:prSet presAssocID="{B56C3AAE-D108-4107-A74F-9CC67BC92374}" presName="rootConnector" presStyleLbl="node2" presStyleIdx="2" presStyleCnt="3"/>
      <dgm:spPr/>
      <dgm:t>
        <a:bodyPr/>
        <a:lstStyle/>
        <a:p>
          <a:endParaRPr lang="ru-RU"/>
        </a:p>
      </dgm:t>
    </dgm:pt>
    <dgm:pt modelId="{FB652359-3D49-4465-901A-A49AB0B4875D}" type="pres">
      <dgm:prSet presAssocID="{B56C3AAE-D108-4107-A74F-9CC67BC92374}" presName="hierChild4" presStyleCnt="0"/>
      <dgm:spPr/>
    </dgm:pt>
    <dgm:pt modelId="{BFA3567C-640B-4E1D-B9A0-C40355B50E93}" type="pres">
      <dgm:prSet presAssocID="{B56C3AAE-D108-4107-A74F-9CC67BC92374}" presName="hierChild5" presStyleCnt="0"/>
      <dgm:spPr/>
    </dgm:pt>
    <dgm:pt modelId="{AA49E2E5-264B-48AC-906C-5B4738D5E2A1}" type="pres">
      <dgm:prSet presAssocID="{C8CBE908-EA7D-4D4D-A415-637FCC08B33B}" presName="hierChild3" presStyleCnt="0"/>
      <dgm:spPr/>
    </dgm:pt>
  </dgm:ptLst>
  <dgm:cxnLst>
    <dgm:cxn modelId="{C923D2FD-ED7D-4733-9271-DAD4847E1CB2}" srcId="{C8CBE908-EA7D-4D4D-A415-637FCC08B33B}" destId="{B56C3AAE-D108-4107-A74F-9CC67BC92374}" srcOrd="2" destOrd="0" parTransId="{734F7399-B53E-42AF-8364-2EE871334AD2}" sibTransId="{1A5D53A7-E16E-42F8-8657-A3406C3BA03F}"/>
    <dgm:cxn modelId="{1B735C10-5022-4F62-BE2A-463F1DDE4BA4}" type="presOf" srcId="{41337B45-1B41-4E6E-ACDC-6F4E2B7CB9B5}" destId="{310CCA40-DE1E-4EC1-AF5C-C9EDC209A983}" srcOrd="0" destOrd="0" presId="urn:microsoft.com/office/officeart/2009/3/layout/HorizontalOrganizationChart"/>
    <dgm:cxn modelId="{EB9F6DE3-5CB3-4ACE-9479-9DA9FA208210}" type="presOf" srcId="{48907DCD-3E0C-4106-A0A7-1743721E6A20}" destId="{541768DF-8B87-4A89-ABFD-D5B529901AF4}" srcOrd="1" destOrd="0" presId="urn:microsoft.com/office/officeart/2009/3/layout/HorizontalOrganizationChart"/>
    <dgm:cxn modelId="{63DC7465-0221-435E-8473-5FD9ED15A2A7}" type="presOf" srcId="{CC4499F4-1DEA-43B2-835F-1EBD560F49A2}" destId="{9A164198-BD49-4154-AF9C-17923A478D36}" srcOrd="0" destOrd="0" presId="urn:microsoft.com/office/officeart/2009/3/layout/HorizontalOrganizationChart"/>
    <dgm:cxn modelId="{9F3E8137-4E71-4D1F-82E0-0BEE41C34F1D}" type="presOf" srcId="{B56C3AAE-D108-4107-A74F-9CC67BC92374}" destId="{9E94F754-95F7-443F-9EFB-C7CD8BC61FC6}" srcOrd="0" destOrd="0" presId="urn:microsoft.com/office/officeart/2009/3/layout/HorizontalOrganizationChart"/>
    <dgm:cxn modelId="{1511F436-39C3-4E1A-956D-6025DAE4D166}" srcId="{C8CBE908-EA7D-4D4D-A415-637FCC08B33B}" destId="{48907DCD-3E0C-4106-A0A7-1743721E6A20}" srcOrd="0" destOrd="0" parTransId="{CC4499F4-1DEA-43B2-835F-1EBD560F49A2}" sibTransId="{D5679679-EF62-4E01-8BE5-FA8B32813425}"/>
    <dgm:cxn modelId="{679ECC39-A59B-45DB-8AC3-C6445593441E}" type="presOf" srcId="{A47D0E7B-97C0-4B5E-BD94-2F8EB3703B97}" destId="{F6CA89C5-3C89-4269-91E8-1BF524177A01}" srcOrd="0" destOrd="0" presId="urn:microsoft.com/office/officeart/2009/3/layout/HorizontalOrganizationChart"/>
    <dgm:cxn modelId="{90A4B057-CF92-49C1-A036-84AD1E79FC7B}" type="presOf" srcId="{C8CBE908-EA7D-4D4D-A415-637FCC08B33B}" destId="{36C448F2-9525-484E-A2FB-78021ECCE555}" srcOrd="1" destOrd="0" presId="urn:microsoft.com/office/officeart/2009/3/layout/HorizontalOrganizationChart"/>
    <dgm:cxn modelId="{29579CC9-8D5D-491D-B79B-86C52498CCA3}" type="presOf" srcId="{48907DCD-3E0C-4106-A0A7-1743721E6A20}" destId="{54174ECB-037D-4117-80DE-5ED8C2555300}" srcOrd="0" destOrd="0" presId="urn:microsoft.com/office/officeart/2009/3/layout/HorizontalOrganizationChart"/>
    <dgm:cxn modelId="{2D72464B-3B99-46CC-BE16-D59DD32DF293}" srcId="{C8CBE908-EA7D-4D4D-A415-637FCC08B33B}" destId="{BADAADEF-4FCE-44A9-A827-7D0CEA600FD5}" srcOrd="1" destOrd="0" parTransId="{A47D0E7B-97C0-4B5E-BD94-2F8EB3703B97}" sibTransId="{9F507BA8-FA22-46EB-BEAA-DA8312D0482B}"/>
    <dgm:cxn modelId="{4CDB6F0B-A945-4394-805E-67F0598B4595}" type="presOf" srcId="{BADAADEF-4FCE-44A9-A827-7D0CEA600FD5}" destId="{F4590BAA-80B9-4620-A399-51116908B08E}" srcOrd="0" destOrd="0" presId="urn:microsoft.com/office/officeart/2009/3/layout/HorizontalOrganizationChart"/>
    <dgm:cxn modelId="{AC6B41F9-8354-4591-A9E9-FC10660A5114}" srcId="{41337B45-1B41-4E6E-ACDC-6F4E2B7CB9B5}" destId="{C8CBE908-EA7D-4D4D-A415-637FCC08B33B}" srcOrd="0" destOrd="0" parTransId="{342F0565-BCB1-40E2-BC16-87FBC9AA0B81}" sibTransId="{232AA409-3836-4952-92B0-49D465F90617}"/>
    <dgm:cxn modelId="{13016605-A7E7-40DC-8427-FCA72F29DD4F}" type="presOf" srcId="{BADAADEF-4FCE-44A9-A827-7D0CEA600FD5}" destId="{6DA6A62B-3886-4126-ABD9-2D6BC7A2E1CD}" srcOrd="1" destOrd="0" presId="urn:microsoft.com/office/officeart/2009/3/layout/HorizontalOrganizationChart"/>
    <dgm:cxn modelId="{AF81C64D-670A-454E-AD12-7378C525DD9A}" type="presOf" srcId="{C8CBE908-EA7D-4D4D-A415-637FCC08B33B}" destId="{BDCC6DE3-05A3-430A-8C9E-9950CF2480E7}" srcOrd="0" destOrd="0" presId="urn:microsoft.com/office/officeart/2009/3/layout/HorizontalOrganizationChart"/>
    <dgm:cxn modelId="{B1C80338-BD65-4D4A-81B2-96B48885D989}" type="presOf" srcId="{734F7399-B53E-42AF-8364-2EE871334AD2}" destId="{71BACC4E-DABE-465D-886E-E14DDE39434C}" srcOrd="0" destOrd="0" presId="urn:microsoft.com/office/officeart/2009/3/layout/HorizontalOrganizationChart"/>
    <dgm:cxn modelId="{295B2806-22EB-4589-86F0-9FB56988FD29}" type="presOf" srcId="{B56C3AAE-D108-4107-A74F-9CC67BC92374}" destId="{76194071-A2DE-439E-8FED-3DA1CD063702}" srcOrd="1" destOrd="0" presId="urn:microsoft.com/office/officeart/2009/3/layout/HorizontalOrganizationChart"/>
    <dgm:cxn modelId="{79B57CB9-3134-416F-9EE6-0E6CA134B81F}" type="presParOf" srcId="{310CCA40-DE1E-4EC1-AF5C-C9EDC209A983}" destId="{80547EA1-A678-44B6-9960-24E726A5022F}" srcOrd="0" destOrd="0" presId="urn:microsoft.com/office/officeart/2009/3/layout/HorizontalOrganizationChart"/>
    <dgm:cxn modelId="{9A262A5B-4237-4478-8E63-4E71D5A5CC54}" type="presParOf" srcId="{80547EA1-A678-44B6-9960-24E726A5022F}" destId="{BCE6EB0B-4D48-4C62-B13B-CD5E3AD5575F}" srcOrd="0" destOrd="0" presId="urn:microsoft.com/office/officeart/2009/3/layout/HorizontalOrganizationChart"/>
    <dgm:cxn modelId="{4743D1EF-8BE9-47F1-9D7F-BE723784651E}" type="presParOf" srcId="{BCE6EB0B-4D48-4C62-B13B-CD5E3AD5575F}" destId="{BDCC6DE3-05A3-430A-8C9E-9950CF2480E7}" srcOrd="0" destOrd="0" presId="urn:microsoft.com/office/officeart/2009/3/layout/HorizontalOrganizationChart"/>
    <dgm:cxn modelId="{9172541F-0A21-4658-8DEC-BCB669CD5784}" type="presParOf" srcId="{BCE6EB0B-4D48-4C62-B13B-CD5E3AD5575F}" destId="{36C448F2-9525-484E-A2FB-78021ECCE555}" srcOrd="1" destOrd="0" presId="urn:microsoft.com/office/officeart/2009/3/layout/HorizontalOrganizationChart"/>
    <dgm:cxn modelId="{5970BA3D-744C-461B-9902-C920CC005BC5}" type="presParOf" srcId="{80547EA1-A678-44B6-9960-24E726A5022F}" destId="{E764A918-A65A-4135-9369-DA8F15D7BB29}" srcOrd="1" destOrd="0" presId="urn:microsoft.com/office/officeart/2009/3/layout/HorizontalOrganizationChart"/>
    <dgm:cxn modelId="{052072BA-90B7-4831-9E46-F383EE79BF33}" type="presParOf" srcId="{E764A918-A65A-4135-9369-DA8F15D7BB29}" destId="{9A164198-BD49-4154-AF9C-17923A478D36}" srcOrd="0" destOrd="0" presId="urn:microsoft.com/office/officeart/2009/3/layout/HorizontalOrganizationChart"/>
    <dgm:cxn modelId="{359F3C32-FE26-498E-BD2A-5EFE2C45FDD7}" type="presParOf" srcId="{E764A918-A65A-4135-9369-DA8F15D7BB29}" destId="{3A6CDF17-38C9-4B87-B207-CCA9D8AF6C6B}" srcOrd="1" destOrd="0" presId="urn:microsoft.com/office/officeart/2009/3/layout/HorizontalOrganizationChart"/>
    <dgm:cxn modelId="{5F398623-254E-487E-BAC2-79171C392C14}" type="presParOf" srcId="{3A6CDF17-38C9-4B87-B207-CCA9D8AF6C6B}" destId="{AE52040D-9B24-4542-907A-2054B00A44CA}" srcOrd="0" destOrd="0" presId="urn:microsoft.com/office/officeart/2009/3/layout/HorizontalOrganizationChart"/>
    <dgm:cxn modelId="{F838C890-4FC0-4A36-8325-09FA35905B8D}" type="presParOf" srcId="{AE52040D-9B24-4542-907A-2054B00A44CA}" destId="{54174ECB-037D-4117-80DE-5ED8C2555300}" srcOrd="0" destOrd="0" presId="urn:microsoft.com/office/officeart/2009/3/layout/HorizontalOrganizationChart"/>
    <dgm:cxn modelId="{D417D7E2-58E7-457B-9887-818820FC4CB6}" type="presParOf" srcId="{AE52040D-9B24-4542-907A-2054B00A44CA}" destId="{541768DF-8B87-4A89-ABFD-D5B529901AF4}" srcOrd="1" destOrd="0" presId="urn:microsoft.com/office/officeart/2009/3/layout/HorizontalOrganizationChart"/>
    <dgm:cxn modelId="{854DD300-D651-435E-9177-F3C2BC8EF200}" type="presParOf" srcId="{3A6CDF17-38C9-4B87-B207-CCA9D8AF6C6B}" destId="{597CBF74-F682-4678-9CCA-D1A8908921BC}" srcOrd="1" destOrd="0" presId="urn:microsoft.com/office/officeart/2009/3/layout/HorizontalOrganizationChart"/>
    <dgm:cxn modelId="{75F997FD-B0DA-426A-9E00-941CA8099051}" type="presParOf" srcId="{3A6CDF17-38C9-4B87-B207-CCA9D8AF6C6B}" destId="{DD242726-F845-462E-B139-C17F371A0BE7}" srcOrd="2" destOrd="0" presId="urn:microsoft.com/office/officeart/2009/3/layout/HorizontalOrganizationChart"/>
    <dgm:cxn modelId="{CCD64925-7692-4B2D-A0D7-E6C9A295D85E}" type="presParOf" srcId="{E764A918-A65A-4135-9369-DA8F15D7BB29}" destId="{F6CA89C5-3C89-4269-91E8-1BF524177A01}" srcOrd="2" destOrd="0" presId="urn:microsoft.com/office/officeart/2009/3/layout/HorizontalOrganizationChart"/>
    <dgm:cxn modelId="{EA58BE7D-645C-4B41-8692-695CD98C1EBA}" type="presParOf" srcId="{E764A918-A65A-4135-9369-DA8F15D7BB29}" destId="{533D4F7A-442D-4C1B-B369-861463371065}" srcOrd="3" destOrd="0" presId="urn:microsoft.com/office/officeart/2009/3/layout/HorizontalOrganizationChart"/>
    <dgm:cxn modelId="{A0500B4B-2291-406B-BE72-F8F66E0C56AA}" type="presParOf" srcId="{533D4F7A-442D-4C1B-B369-861463371065}" destId="{9592FD4C-B6F6-4A17-B704-78DC1F32B9F0}" srcOrd="0" destOrd="0" presId="urn:microsoft.com/office/officeart/2009/3/layout/HorizontalOrganizationChart"/>
    <dgm:cxn modelId="{2CEABD89-D7FF-4C35-B1DD-32F779B77104}" type="presParOf" srcId="{9592FD4C-B6F6-4A17-B704-78DC1F32B9F0}" destId="{F4590BAA-80B9-4620-A399-51116908B08E}" srcOrd="0" destOrd="0" presId="urn:microsoft.com/office/officeart/2009/3/layout/HorizontalOrganizationChart"/>
    <dgm:cxn modelId="{5506E777-5AFA-407A-8570-BB4E42777E6B}" type="presParOf" srcId="{9592FD4C-B6F6-4A17-B704-78DC1F32B9F0}" destId="{6DA6A62B-3886-4126-ABD9-2D6BC7A2E1CD}" srcOrd="1" destOrd="0" presId="urn:microsoft.com/office/officeart/2009/3/layout/HorizontalOrganizationChart"/>
    <dgm:cxn modelId="{45252D4E-487D-4DEF-995D-67FBF57CF98C}" type="presParOf" srcId="{533D4F7A-442D-4C1B-B369-861463371065}" destId="{46EC1EEA-FC9E-4DFE-8F62-F3346CF49422}" srcOrd="1" destOrd="0" presId="urn:microsoft.com/office/officeart/2009/3/layout/HorizontalOrganizationChart"/>
    <dgm:cxn modelId="{BA861943-A344-4661-B271-BC68648D74B4}" type="presParOf" srcId="{533D4F7A-442D-4C1B-B369-861463371065}" destId="{42535CFD-CAEF-42B0-BC0E-898F808437B8}" srcOrd="2" destOrd="0" presId="urn:microsoft.com/office/officeart/2009/3/layout/HorizontalOrganizationChart"/>
    <dgm:cxn modelId="{187AD642-F7A5-44FD-8993-0F6A79D28659}" type="presParOf" srcId="{E764A918-A65A-4135-9369-DA8F15D7BB29}" destId="{71BACC4E-DABE-465D-886E-E14DDE39434C}" srcOrd="4" destOrd="0" presId="urn:microsoft.com/office/officeart/2009/3/layout/HorizontalOrganizationChart"/>
    <dgm:cxn modelId="{A4C7B326-A80C-458B-BDB7-5D46B324EB1F}" type="presParOf" srcId="{E764A918-A65A-4135-9369-DA8F15D7BB29}" destId="{96245A1D-3B37-4233-A3A3-0461B64C2EF7}" srcOrd="5" destOrd="0" presId="urn:microsoft.com/office/officeart/2009/3/layout/HorizontalOrganizationChart"/>
    <dgm:cxn modelId="{1F0D46FA-8220-47B8-85CC-9DBC4C803DB2}" type="presParOf" srcId="{96245A1D-3B37-4233-A3A3-0461B64C2EF7}" destId="{79A70865-D576-4B6B-A03C-17E81B0B861E}" srcOrd="0" destOrd="0" presId="urn:microsoft.com/office/officeart/2009/3/layout/HorizontalOrganizationChart"/>
    <dgm:cxn modelId="{34A28E31-BE11-483C-B0D4-B3CB786050C0}" type="presParOf" srcId="{79A70865-D576-4B6B-A03C-17E81B0B861E}" destId="{9E94F754-95F7-443F-9EFB-C7CD8BC61FC6}" srcOrd="0" destOrd="0" presId="urn:microsoft.com/office/officeart/2009/3/layout/HorizontalOrganizationChart"/>
    <dgm:cxn modelId="{54D25039-7D53-4DF8-B88A-32161A129E92}" type="presParOf" srcId="{79A70865-D576-4B6B-A03C-17E81B0B861E}" destId="{76194071-A2DE-439E-8FED-3DA1CD063702}" srcOrd="1" destOrd="0" presId="urn:microsoft.com/office/officeart/2009/3/layout/HorizontalOrganizationChart"/>
    <dgm:cxn modelId="{ED70524A-34DA-4398-9A18-C4D1027DAE19}" type="presParOf" srcId="{96245A1D-3B37-4233-A3A3-0461B64C2EF7}" destId="{FB652359-3D49-4465-901A-A49AB0B4875D}" srcOrd="1" destOrd="0" presId="urn:microsoft.com/office/officeart/2009/3/layout/HorizontalOrganizationChart"/>
    <dgm:cxn modelId="{F8517C26-E148-489C-B127-77B4DC0847E2}" type="presParOf" srcId="{96245A1D-3B37-4233-A3A3-0461B64C2EF7}" destId="{BFA3567C-640B-4E1D-B9A0-C40355B50E93}" srcOrd="2" destOrd="0" presId="urn:microsoft.com/office/officeart/2009/3/layout/HorizontalOrganizationChart"/>
    <dgm:cxn modelId="{E22C0BE2-791D-46D8-ABFF-6AAE0AFC3642}" type="presParOf" srcId="{80547EA1-A678-44B6-9960-24E726A5022F}" destId="{AA49E2E5-264B-48AC-906C-5B4738D5E2A1}" srcOrd="2" destOrd="0" presId="urn:microsoft.com/office/officeart/2009/3/layout/HorizontalOrganizationChart"/>
  </dgm:cxnLst>
  <dgm:bg>
    <a:noFill/>
  </dgm:bg>
  <dgm:whole/>
</dgm:dataModel>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4331567-5EF0-40C3-8B6D-6E3090348AE5}"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31567-5EF0-40C3-8B6D-6E3090348AE5}" type="datetimeFigureOut">
              <a:rPr lang="ru-RU" smtClean="0"/>
              <a:pPr/>
              <a:t>08.02.2021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66E62-933D-4801-BEDB-C17F65277A4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357298"/>
            <a:ext cx="7772400" cy="1298575"/>
          </a:xfrm>
        </p:spPr>
        <p:txBody>
          <a:bodyPr>
            <a:noAutofit/>
          </a:bodyPr>
          <a:lstStyle/>
          <a:p>
            <a:r>
              <a:rPr lang="kk-KZ" sz="5400" b="1" dirty="0" smtClean="0">
                <a:ln w="10541" cmpd="sng">
                  <a:solidFill>
                    <a:srgbClr val="C00000"/>
                  </a:solidFill>
                  <a:prstDash val="solid"/>
                </a:ln>
                <a:solidFill>
                  <a:srgbClr val="C00000"/>
                </a:solidFill>
                <a:latin typeface="Times New Roman" pitchFamily="18" charset="0"/>
                <a:cs typeface="Times New Roman" pitchFamily="18" charset="0"/>
              </a:rPr>
              <a:t/>
            </a:r>
            <a:br>
              <a:rPr lang="kk-KZ" sz="5400" b="1" dirty="0" smtClean="0">
                <a:ln w="10541" cmpd="sng">
                  <a:solidFill>
                    <a:srgbClr val="C00000"/>
                  </a:solidFill>
                  <a:prstDash val="solid"/>
                </a:ln>
                <a:solidFill>
                  <a:srgbClr val="C00000"/>
                </a:solidFill>
                <a:latin typeface="Times New Roman" pitchFamily="18" charset="0"/>
                <a:cs typeface="Times New Roman" pitchFamily="18" charset="0"/>
              </a:rPr>
            </a:br>
            <a:r>
              <a:rPr lang="kk-KZ" sz="5400" dirty="0" smtClean="0">
                <a:ln w="10541" cmpd="sng">
                  <a:solidFill>
                    <a:srgbClr val="C00000"/>
                  </a:solidFill>
                  <a:prstDash val="solid"/>
                </a:ln>
                <a:solidFill>
                  <a:srgbClr val="C00000"/>
                </a:solidFill>
                <a:latin typeface="Times New Roman" pitchFamily="18" charset="0"/>
                <a:cs typeface="Times New Roman" pitchFamily="18" charset="0"/>
              </a:rPr>
              <a:t>Құқық </a:t>
            </a:r>
            <a:r>
              <a:rPr lang="kk-KZ" sz="5400" dirty="0">
                <a:ln w="10541" cmpd="sng">
                  <a:solidFill>
                    <a:srgbClr val="C00000"/>
                  </a:solidFill>
                  <a:prstDash val="solid"/>
                </a:ln>
                <a:solidFill>
                  <a:srgbClr val="C00000"/>
                </a:solidFill>
                <a:latin typeface="Times New Roman" pitchFamily="18" charset="0"/>
                <a:cs typeface="Times New Roman" pitchFamily="18" charset="0"/>
              </a:rPr>
              <a:t>бұзушылықтың алдын </a:t>
            </a:r>
            <a:r>
              <a:rPr lang="kk-KZ" sz="5400" dirty="0" smtClean="0">
                <a:ln w="10541" cmpd="sng">
                  <a:solidFill>
                    <a:srgbClr val="C00000"/>
                  </a:solidFill>
                  <a:prstDash val="solid"/>
                </a:ln>
                <a:solidFill>
                  <a:srgbClr val="C00000"/>
                </a:solidFill>
                <a:latin typeface="Times New Roman" pitchFamily="18" charset="0"/>
                <a:cs typeface="Times New Roman" pitchFamily="18" charset="0"/>
              </a:rPr>
              <a:t>алу</a:t>
            </a:r>
            <a:endParaRPr lang="ru-RU" sz="5400" dirty="0">
              <a:ln w="10541" cmpd="sng">
                <a:solidFill>
                  <a:srgbClr val="C00000"/>
                </a:solidFill>
                <a:prstDash val="solid"/>
              </a:ln>
              <a:solidFill>
                <a:srgbClr val="C00000"/>
              </a:solidFill>
              <a:latin typeface="Times New Roman" pitchFamily="18" charset="0"/>
              <a:cs typeface="Times New Roman" pitchFamily="18" charset="0"/>
            </a:endParaRPr>
          </a:p>
        </p:txBody>
      </p:sp>
      <p:sp>
        <p:nvSpPr>
          <p:cNvPr id="4" name="TextBox 3"/>
          <p:cNvSpPr txBox="1"/>
          <p:nvPr/>
        </p:nvSpPr>
        <p:spPr>
          <a:xfrm>
            <a:off x="928663" y="357166"/>
            <a:ext cx="7143799" cy="707886"/>
          </a:xfrm>
          <a:prstGeom prst="rect">
            <a:avLst/>
          </a:prstGeom>
          <a:noFill/>
        </p:spPr>
        <p:txBody>
          <a:bodyPr wrap="square" rtlCol="0">
            <a:spAutoFit/>
          </a:bodyPr>
          <a:lstStyle/>
          <a:p>
            <a:pPr algn="ctr"/>
            <a:r>
              <a:rPr lang="kk-KZ" sz="2000" dirty="0" smtClean="0">
                <a:solidFill>
                  <a:srgbClr val="FF0000"/>
                </a:solidFill>
                <a:latin typeface="Times New Roman" pitchFamily="18" charset="0"/>
                <a:cs typeface="Times New Roman" pitchFamily="18" charset="0"/>
              </a:rPr>
              <a:t>Түркістан облысы Келес ауданы </a:t>
            </a:r>
            <a:r>
              <a:rPr lang="ru-RU" sz="2000" dirty="0" smtClean="0">
                <a:solidFill>
                  <a:srgbClr val="FF0000"/>
                </a:solidFill>
                <a:latin typeface="Times New Roman" pitchFamily="18" charset="0"/>
                <a:cs typeface="Times New Roman" pitchFamily="18" charset="0"/>
              </a:rPr>
              <a:t>№</a:t>
            </a:r>
            <a:r>
              <a:rPr lang="kk-KZ" sz="2000" dirty="0" smtClean="0">
                <a:solidFill>
                  <a:srgbClr val="FF0000"/>
                </a:solidFill>
                <a:latin typeface="Times New Roman" pitchFamily="18" charset="0"/>
                <a:cs typeface="Times New Roman" pitchFamily="18" charset="0"/>
              </a:rPr>
              <a:t>61 Абай атындағы жалпы орта мектебі коммуналдық мемлекеттік мекемесі</a:t>
            </a:r>
            <a:endParaRPr lang="ru-RU" sz="2000" dirty="0">
              <a:solidFill>
                <a:srgbClr val="FF0000"/>
              </a:solidFill>
              <a:latin typeface="Times New Roman" pitchFamily="18" charset="0"/>
              <a:cs typeface="Times New Roman" pitchFamily="18" charset="0"/>
            </a:endParaRPr>
          </a:p>
        </p:txBody>
      </p:sp>
      <p:sp>
        <p:nvSpPr>
          <p:cNvPr id="5" name="TextBox 4"/>
          <p:cNvSpPr txBox="1"/>
          <p:nvPr/>
        </p:nvSpPr>
        <p:spPr>
          <a:xfrm>
            <a:off x="2857488" y="4286256"/>
            <a:ext cx="3933064" cy="461665"/>
          </a:xfrm>
          <a:prstGeom prst="rect">
            <a:avLst/>
          </a:prstGeom>
          <a:noFill/>
        </p:spPr>
        <p:txBody>
          <a:bodyPr wrap="none" rtlCol="0">
            <a:spAutoFit/>
          </a:bodyPr>
          <a:lstStyle/>
          <a:p>
            <a:r>
              <a:rPr lang="kk-KZ" sz="2400" dirty="0" smtClean="0">
                <a:solidFill>
                  <a:srgbClr val="FF0000"/>
                </a:solidFill>
                <a:latin typeface="Times New Roman" pitchFamily="18" charset="0"/>
                <a:cs typeface="Times New Roman" pitchFamily="18" charset="0"/>
              </a:rPr>
              <a:t>Алтеев Рахманали Алтеевич</a:t>
            </a:r>
            <a:endParaRPr lang="ru-RU" sz="2400" dirty="0">
              <a:solidFill>
                <a:srgbClr val="FF0000"/>
              </a:solidFill>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2958" y="859005"/>
            <a:ext cx="8364828" cy="4191276"/>
          </a:xfrm>
          <a:prstGeom prst="rect">
            <a:avLst/>
          </a:prstGeom>
        </p:spPr>
        <p:txBody>
          <a:bodyPr wrap="square">
            <a:spAutoFit/>
          </a:bodyPr>
          <a:lstStyle/>
          <a:p>
            <a:pPr>
              <a:lnSpc>
                <a:spcPct val="107000"/>
              </a:lnSpc>
              <a:spcAft>
                <a:spcPts val="800"/>
              </a:spcAft>
            </a:pPr>
            <a:r>
              <a:rPr lang="kk-KZ" sz="3200" b="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Сұрақтары:</a:t>
            </a:r>
            <a:endParaRPr lang="ru-RU" sz="3200" b="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Арманның  а</a:t>
            </a:r>
            <a:r>
              <a:rPr lang="kk-KZ" sz="32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та-анасының </a:t>
            </a: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қылығын қалай бағалайсыздар?</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Сынып </a:t>
            </a:r>
            <a:r>
              <a:rPr lang="kk-KZ" sz="32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жетекшісінің </a:t>
            </a: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орнында не істер едіңіз?</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Ата-ананың бала алдындағы міндеті қандай?</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Осы жағдайға байланысты қандай шара қолдану керек деп ойлайсыз?</a:t>
            </a:r>
            <a:endParaRPr lang="ru-RU" sz="32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37938201"/>
      </p:ext>
    </p:extLst>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C:\Documents and Settings\Admin\Рабочий стол\род.собание картинки\x_119a857e.jp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00338" y="3141663"/>
            <a:ext cx="3201987" cy="3238500"/>
          </a:xfrm>
          <a:prstGeom prst="rect">
            <a:avLst/>
          </a:prstGeom>
          <a:noFill/>
          <a:ln w="9525">
            <a:noFill/>
            <a:miter lim="800000"/>
            <a:headEnd/>
            <a:tailEnd/>
          </a:ln>
        </p:spPr>
      </p:pic>
      <p:sp>
        <p:nvSpPr>
          <p:cNvPr id="6147" name="Прямоугольник 3"/>
          <p:cNvSpPr>
            <a:spLocks noChangeArrowheads="1"/>
          </p:cNvSpPr>
          <p:nvPr/>
        </p:nvSpPr>
        <p:spPr bwMode="auto">
          <a:xfrm>
            <a:off x="323850" y="1054100"/>
            <a:ext cx="8640763" cy="2524125"/>
          </a:xfrm>
          <a:prstGeom prst="rect">
            <a:avLst/>
          </a:prstGeom>
          <a:noFill/>
          <a:ln w="9525">
            <a:noFill/>
            <a:miter lim="800000"/>
            <a:headEnd/>
            <a:tailEnd/>
          </a:ln>
        </p:spPr>
        <p:txBody>
          <a:bodyPr>
            <a:spAutoFit/>
          </a:bodyPr>
          <a:lstStyle/>
          <a:p>
            <a:pPr algn="ctr"/>
            <a:r>
              <a:rPr lang="ru-RU" sz="2800" b="1" dirty="0" err="1">
                <a:solidFill>
                  <a:srgbClr val="C00000"/>
                </a:solidFill>
                <a:latin typeface="Times New Roman" pitchFamily="18" charset="0"/>
                <a:cs typeface="Times New Roman" pitchFamily="18" charset="0"/>
              </a:rPr>
              <a:t>Бірінші</a:t>
            </a:r>
            <a:r>
              <a:rPr lang="ru-RU" sz="2800" b="1" dirty="0">
                <a:solidFill>
                  <a:srgbClr val="C00000"/>
                </a:solidFill>
                <a:latin typeface="Times New Roman" pitchFamily="18" charset="0"/>
                <a:cs typeface="Times New Roman" pitchFamily="18" charset="0"/>
              </a:rPr>
              <a:t> </a:t>
            </a:r>
            <a:r>
              <a:rPr lang="ru-RU" sz="2800" b="1" dirty="0" err="1">
                <a:solidFill>
                  <a:srgbClr val="C00000"/>
                </a:solidFill>
                <a:latin typeface="Times New Roman" pitchFamily="18" charset="0"/>
                <a:cs typeface="Times New Roman" pitchFamily="18" charset="0"/>
              </a:rPr>
              <a:t>ереже</a:t>
            </a:r>
            <a:r>
              <a:rPr lang="ru-RU" sz="2800" b="1" dirty="0">
                <a:solidFill>
                  <a:srgbClr val="C00000"/>
                </a:solidFill>
                <a:latin typeface="Times New Roman" pitchFamily="18" charset="0"/>
                <a:cs typeface="Times New Roman" pitchFamily="18" charset="0"/>
              </a:rPr>
              <a:t>: </a:t>
            </a:r>
            <a:r>
              <a:rPr lang="ru-RU" sz="2800" dirty="0" err="1">
                <a:solidFill>
                  <a:srgbClr val="C00000"/>
                </a:solidFill>
                <a:latin typeface="Times New Roman" pitchFamily="18" charset="0"/>
                <a:cs typeface="Times New Roman" pitchFamily="18" charset="0"/>
              </a:rPr>
              <a:t>бірге</a:t>
            </a:r>
            <a:r>
              <a:rPr lang="ru-RU" sz="2800" dirty="0">
                <a:solidFill>
                  <a:srgbClr val="C00000"/>
                </a:solidFill>
                <a:latin typeface="Times New Roman" pitchFamily="18" charset="0"/>
                <a:cs typeface="Times New Roman" pitchFamily="18" charset="0"/>
              </a:rPr>
              <a:t> </a:t>
            </a:r>
            <a:r>
              <a:rPr lang="ru-RU" sz="2800" dirty="0" err="1">
                <a:solidFill>
                  <a:srgbClr val="C00000"/>
                </a:solidFill>
                <a:latin typeface="Times New Roman" pitchFamily="18" charset="0"/>
                <a:cs typeface="Times New Roman" pitchFamily="18" charset="0"/>
              </a:rPr>
              <a:t>бөлісу арқылы, барлығымыз бірге</a:t>
            </a:r>
            <a:r>
              <a:rPr lang="ru-RU" sz="2800" dirty="0">
                <a:solidFill>
                  <a:srgbClr val="C00000"/>
                </a:solidFill>
                <a:latin typeface="Times New Roman" pitchFamily="18" charset="0"/>
                <a:cs typeface="Times New Roman" pitchFamily="18" charset="0"/>
              </a:rPr>
              <a:t>,  </a:t>
            </a:r>
            <a:r>
              <a:rPr lang="ru-RU" sz="2800" dirty="0" err="1">
                <a:solidFill>
                  <a:srgbClr val="C00000"/>
                </a:solidFill>
                <a:latin typeface="Times New Roman" pitchFamily="18" charset="0"/>
                <a:cs typeface="Times New Roman" pitchFamily="18" charset="0"/>
              </a:rPr>
              <a:t>біз</a:t>
            </a:r>
            <a:r>
              <a:rPr lang="ru-RU" sz="2800" dirty="0">
                <a:solidFill>
                  <a:srgbClr val="C00000"/>
                </a:solidFill>
                <a:latin typeface="Times New Roman" pitchFamily="18" charset="0"/>
                <a:cs typeface="Times New Roman" pitchFamily="18" charset="0"/>
              </a:rPr>
              <a:t> </a:t>
            </a:r>
            <a:r>
              <a:rPr lang="ru-RU" sz="2800" dirty="0" err="1">
                <a:solidFill>
                  <a:srgbClr val="C00000"/>
                </a:solidFill>
                <a:latin typeface="Times New Roman" pitchFamily="18" charset="0"/>
                <a:cs typeface="Times New Roman" pitchFamily="18" charset="0"/>
              </a:rPr>
              <a:t>барлық қиындықтарды жеңеміз</a:t>
            </a:r>
            <a:endParaRPr lang="ru-RU" sz="2800" dirty="0">
              <a:solidFill>
                <a:srgbClr val="C00000"/>
              </a:solidFill>
              <a:latin typeface="Times New Roman" pitchFamily="18" charset="0"/>
              <a:cs typeface="Times New Roman" pitchFamily="18" charset="0"/>
            </a:endParaRPr>
          </a:p>
          <a:p>
            <a:pPr algn="ctr"/>
            <a:endParaRPr lang="ru-RU" sz="2800" dirty="0">
              <a:solidFill>
                <a:srgbClr val="C00000"/>
              </a:solidFill>
              <a:latin typeface="Times New Roman" pitchFamily="18" charset="0"/>
              <a:cs typeface="Times New Roman" pitchFamily="18" charset="0"/>
            </a:endParaRPr>
          </a:p>
          <a:p>
            <a:pPr algn="ctr"/>
            <a:r>
              <a:rPr lang="ru-RU" sz="2800" b="1" dirty="0" err="1">
                <a:solidFill>
                  <a:srgbClr val="00B050"/>
                </a:solidFill>
                <a:latin typeface="Times New Roman" pitchFamily="18" charset="0"/>
                <a:cs typeface="Times New Roman" pitchFamily="18" charset="0"/>
              </a:rPr>
              <a:t>Екінші</a:t>
            </a:r>
            <a:r>
              <a:rPr lang="ru-RU" sz="2800" b="1" dirty="0">
                <a:solidFill>
                  <a:srgbClr val="00B050"/>
                </a:solidFill>
                <a:latin typeface="Times New Roman" pitchFamily="18" charset="0"/>
                <a:cs typeface="Times New Roman" pitchFamily="18" charset="0"/>
              </a:rPr>
              <a:t> </a:t>
            </a:r>
            <a:r>
              <a:rPr lang="ru-RU" sz="2800" b="1" dirty="0" err="1">
                <a:solidFill>
                  <a:srgbClr val="00B050"/>
                </a:solidFill>
                <a:latin typeface="Times New Roman" pitchFamily="18" charset="0"/>
                <a:cs typeface="Times New Roman" pitchFamily="18" charset="0"/>
              </a:rPr>
              <a:t>ереже</a:t>
            </a:r>
            <a:r>
              <a:rPr lang="ru-RU" sz="2800" b="1" dirty="0">
                <a:solidFill>
                  <a:srgbClr val="00B050"/>
                </a:solidFill>
                <a:latin typeface="Times New Roman" pitchFamily="18" charset="0"/>
                <a:cs typeface="Times New Roman" pitchFamily="18" charset="0"/>
              </a:rPr>
              <a:t>: </a:t>
            </a:r>
            <a:r>
              <a:rPr lang="ru-RU" sz="2800" dirty="0" err="1">
                <a:solidFill>
                  <a:srgbClr val="00B050"/>
                </a:solidFill>
                <a:latin typeface="Times New Roman" pitchFamily="18" charset="0"/>
                <a:cs typeface="Times New Roman" pitchFamily="18" charset="0"/>
              </a:rPr>
              <a:t>ешқашан өз балаңызды басқалармен салыстырмаңыз</a:t>
            </a:r>
            <a:endParaRPr lang="ru-RU" sz="2800"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6148" name="Прямоугольник 4"/>
          <p:cNvSpPr>
            <a:spLocks noChangeArrowheads="1"/>
          </p:cNvSpPr>
          <p:nvPr/>
        </p:nvSpPr>
        <p:spPr bwMode="auto">
          <a:xfrm>
            <a:off x="2051050" y="298450"/>
            <a:ext cx="6048375" cy="646113"/>
          </a:xfrm>
          <a:prstGeom prst="rect">
            <a:avLst/>
          </a:prstGeom>
          <a:noFill/>
          <a:ln w="9525">
            <a:noFill/>
            <a:miter lim="800000"/>
            <a:headEnd/>
            <a:tailEnd/>
          </a:ln>
        </p:spPr>
        <p:txBody>
          <a:bodyPr>
            <a:spAutoFit/>
          </a:bodyPr>
          <a:lstStyle/>
          <a:p>
            <a:pPr algn="ctr"/>
            <a:r>
              <a:rPr lang="ru-RU" sz="3600" b="1" dirty="0">
                <a:solidFill>
                  <a:srgbClr val="FF0000"/>
                </a:solidFill>
                <a:latin typeface="Times New Roman" pitchFamily="18" charset="0"/>
                <a:cs typeface="Times New Roman" pitchFamily="18" charset="0"/>
              </a:rPr>
              <a:t>ЕКІ АЛТЫН ЕРЕЖЕ</a:t>
            </a:r>
            <a:endParaRPr lang="ru-RU" sz="36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357158" y="928670"/>
            <a:ext cx="8215370" cy="4524315"/>
          </a:xfrm>
          <a:prstGeom prst="rect">
            <a:avLst/>
          </a:prstGeom>
        </p:spPr>
        <p:txBody>
          <a:bodyPr wrap="square">
            <a:spAutoFit/>
          </a:bodyPr>
          <a:lstStyle/>
          <a:p>
            <a:endParaRPr lang="kk-KZ" sz="3200" b="1" dirty="0" smtClean="0">
              <a:solidFill>
                <a:schemeClr val="tx2"/>
              </a:solidFill>
              <a:latin typeface="Times New Roman" pitchFamily="18" charset="0"/>
              <a:cs typeface="Times New Roman" pitchFamily="18" charset="0"/>
            </a:endParaRPr>
          </a:p>
          <a:p>
            <a:r>
              <a:rPr lang="kk-KZ" sz="3200" dirty="0" smtClean="0">
                <a:solidFill>
                  <a:srgbClr val="FF0000"/>
                </a:solidFill>
                <a:latin typeface="Times New Roman" pitchFamily="18" charset="0"/>
                <a:cs typeface="Times New Roman" pitchFamily="18" charset="0"/>
              </a:rPr>
              <a:t>1</a:t>
            </a:r>
            <a:r>
              <a:rPr lang="kk-KZ" sz="3200" dirty="0" smtClean="0">
                <a:solidFill>
                  <a:srgbClr val="FF0000"/>
                </a:solidFill>
                <a:latin typeface="Times New Roman" pitchFamily="18" charset="0"/>
                <a:cs typeface="Times New Roman" pitchFamily="18" charset="0"/>
              </a:rPr>
              <a:t>. </a:t>
            </a:r>
            <a:r>
              <a:rPr lang="kk-KZ" sz="3200" dirty="0" smtClean="0">
                <a:solidFill>
                  <a:srgbClr val="FF0000"/>
                </a:solidFill>
                <a:latin typeface="Times New Roman" pitchFamily="18" charset="0"/>
                <a:cs typeface="Times New Roman" pitchFamily="18" charset="0"/>
              </a:rPr>
              <a:t>Сіз тәрбиелі отбасы иесісіз. Бірақ, балаңыздың жат әдеттерге бой алдырып бара жатқанын байқадыңыз. Балаңызды қалай қорғап қаласыз</a:t>
            </a:r>
            <a:r>
              <a:rPr lang="kk-KZ" sz="3200" dirty="0" smtClean="0">
                <a:solidFill>
                  <a:srgbClr val="FF0000"/>
                </a:solidFill>
                <a:latin typeface="Times New Roman" pitchFamily="18" charset="0"/>
                <a:cs typeface="Times New Roman" pitchFamily="18" charset="0"/>
              </a:rPr>
              <a:t>?</a:t>
            </a:r>
          </a:p>
          <a:p>
            <a:r>
              <a:rPr lang="kk-KZ" sz="3200" dirty="0" smtClean="0">
                <a:solidFill>
                  <a:srgbClr val="FF0000"/>
                </a:solidFill>
                <a:latin typeface="Times New Roman" pitchFamily="18" charset="0"/>
                <a:cs typeface="Times New Roman" pitchFamily="18" charset="0"/>
              </a:rPr>
              <a:t>2</a:t>
            </a:r>
            <a:r>
              <a:rPr lang="kk-KZ" sz="3200" dirty="0" smtClean="0">
                <a:solidFill>
                  <a:srgbClr val="FF0000"/>
                </a:solidFill>
                <a:latin typeface="Times New Roman" pitchFamily="18" charset="0"/>
                <a:cs typeface="Times New Roman" pitchFamily="18" charset="0"/>
              </a:rPr>
              <a:t>.Балаңыз күнде бірінші сабаққа кешігіп келеді.Мұғалімдермен тіл табыса алмайды.Қалай жөнге келтіресіз?</a:t>
            </a:r>
            <a:r>
              <a:rPr lang="ru-RU" sz="3200" dirty="0" smtClean="0">
                <a:solidFill>
                  <a:srgbClr val="FF0000"/>
                </a:solidFill>
                <a:latin typeface="Times New Roman" pitchFamily="18" charset="0"/>
                <a:cs typeface="Times New Roman" pitchFamily="18" charset="0"/>
              </a:rPr>
              <a:t/>
            </a:r>
            <a:br>
              <a:rPr lang="ru-RU" sz="3200" dirty="0" smtClean="0">
                <a:solidFill>
                  <a:srgbClr val="FF0000"/>
                </a:solidFill>
                <a:latin typeface="Times New Roman" pitchFamily="18" charset="0"/>
                <a:cs typeface="Times New Roman" pitchFamily="18" charset="0"/>
              </a:rPr>
            </a:br>
            <a:endParaRPr lang="ru-RU" sz="3200" dirty="0">
              <a:solidFill>
                <a:srgbClr val="FF0000"/>
              </a:solidFill>
              <a:latin typeface="Times New Roman" pitchFamily="18" charset="0"/>
              <a:cs typeface="Times New Roman" pitchFamily="18" charset="0"/>
            </a:endParaRPr>
          </a:p>
        </p:txBody>
      </p:sp>
      <p:sp>
        <p:nvSpPr>
          <p:cNvPr id="7" name="Горизонтальный свиток 6"/>
          <p:cNvSpPr/>
          <p:nvPr/>
        </p:nvSpPr>
        <p:spPr>
          <a:xfrm>
            <a:off x="1071538" y="214290"/>
            <a:ext cx="6858048" cy="1143008"/>
          </a:xfrm>
          <a:prstGeom prst="horizont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400" dirty="0" smtClean="0">
                <a:solidFill>
                  <a:srgbClr val="FF0000"/>
                </a:solidFill>
                <a:latin typeface="Times New Roman" pitchFamily="18" charset="0"/>
                <a:cs typeface="Times New Roman" pitchFamily="18" charset="0"/>
              </a:rPr>
              <a:t>Жағдаяттар</a:t>
            </a:r>
            <a:endParaRPr lang="ru-RU" sz="4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872444542"/>
      </p:ext>
    </p:extLst>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285720" y="214290"/>
            <a:ext cx="8643998" cy="5457263"/>
          </a:xfrm>
          <a:prstGeom prst="rect">
            <a:avLst/>
          </a:prstGeom>
        </p:spPr>
        <p:txBody>
          <a:bodyPr wrap="square">
            <a:spAutoFit/>
          </a:bodyPr>
          <a:lstStyle/>
          <a:p>
            <a:pPr>
              <a:lnSpc>
                <a:spcPct val="107000"/>
              </a:lnSpc>
              <a:spcAft>
                <a:spcPts val="800"/>
              </a:spcAft>
            </a:pPr>
            <a:r>
              <a:rPr lang="kk-KZ" sz="28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Ойлан тап.  (тренинг</a:t>
            </a:r>
            <a:r>
              <a:rPr lang="kk-KZ" sz="28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endParaRPr lang="kk-KZ" sz="2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Құқық ----------------------------А – Еліміздің негізгі заңы.</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Конституция --------------------Б – Мемлекет басшысы</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Мемлекет ---------------В – Негізгі саяси қоғамдық ұйым</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4. Азамат ---------------------------------------Г – Тәуелсіздік</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5. Құқық бұзушылық ----------------------Д – Заңдар жүйесі</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6. Президент -------------------------Е – Заң шығарушы орган</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7. Парламент ------------------------------Ж – Заң жүйесін бұзу</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8. Егемендік ------------------------З – Құқығы бар ел тұрғыны</a:t>
            </a:r>
            <a:endParaRPr lang="ru-RU" sz="2600" dirty="0">
              <a:ln>
                <a:solidFill>
                  <a:srgbClr val="002060"/>
                </a:solid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316514115"/>
      </p:ext>
    </p:extLst>
  </p:cSld>
  <p:clrMapOvr>
    <a:masterClrMapping/>
  </p:clrMapOvr>
  <p:transition spd="slow">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463639" y="982799"/>
            <a:ext cx="7650050" cy="2553007"/>
          </a:xfrm>
          <a:prstGeom prst="rect">
            <a:avLst/>
          </a:prstGeom>
        </p:spPr>
        <p:txBody>
          <a:bodyPr wrap="square">
            <a:spAutoFit/>
          </a:bodyPr>
          <a:lstStyle/>
          <a:p>
            <a:pPr algn="ctr">
              <a:lnSpc>
                <a:spcPct val="107000"/>
              </a:lnSpc>
              <a:spcAft>
                <a:spcPts val="800"/>
              </a:spcAft>
            </a:pPr>
            <a:r>
              <a:rPr lang="ru-RU" sz="3200" b="1" i="1" dirty="0" err="1">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Дұрыс жауабы</a:t>
            </a:r>
            <a:r>
              <a:rPr lang="ru-RU" sz="32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7000"/>
              </a:lnSpc>
              <a:spcAft>
                <a:spcPts val="800"/>
              </a:spcAft>
            </a:pPr>
            <a:endParaRPr lang="ru-RU" sz="3200" b="1" i="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1-Д, </a:t>
            </a:r>
            <a:r>
              <a:rPr lang="ru-RU" sz="3200" b="1" i="1"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2-А</a:t>
            </a: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i="1"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3-В</a:t>
            </a: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4-З, 5-Ж, 6-Б, 7-Е, 8-Г</a:t>
            </a:r>
            <a:endParaRPr lang="ru-RU" sz="3200" b="1" i="1" dirty="0" smtClean="0">
              <a:ln>
                <a:solidFill>
                  <a:srgbClr val="002060"/>
                </a:solid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24541239"/>
      </p:ext>
    </p:extLst>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357158" y="857232"/>
            <a:ext cx="8429684" cy="5760680"/>
          </a:xfrm>
          <a:prstGeom prst="rect">
            <a:avLst/>
          </a:prstGeom>
        </p:spPr>
        <p:txBody>
          <a:bodyPr wrap="square">
            <a:spAutoFit/>
          </a:bodyPr>
          <a:lstStyle/>
          <a:p>
            <a:pPr algn="just">
              <a:lnSpc>
                <a:spcPct val="107000"/>
              </a:lnSpc>
              <a:spcAft>
                <a:spcPts val="800"/>
              </a:spcAft>
            </a:pPr>
            <a:r>
              <a:rPr lang="kk-KZ" sz="3200" dirty="0" smtClean="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Құқықтық </a:t>
            </a:r>
            <a:r>
              <a:rPr lang="kk-KZ" sz="3200" dirty="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тәрбие мен құқықтық жігерлі сана алдымен отбасынан басталады. Бүгінгі қоғамды дамыту үшін әрқайсысымыз құқықтық заңға құрметпен қарап, өз бойымызда құқықтық сана мен жігерді шыңдауымыз керектігін өмір көрсетіп отыр. Аталған қылмыс түрлерін болдырмау, оның алдын алу үшін құқықтық насихатты күшейтіп, құқықтық тәрбиені одан әрі жетілдіру қажет.</a:t>
            </a:r>
            <a:endParaRPr lang="ru-RU" sz="3200" dirty="0" smtClean="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dirty="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n w="10541" cmpd="sng">
                <a:solidFill>
                  <a:srgbClr val="002060"/>
                </a:solidFill>
                <a:prstDash val="solid"/>
              </a:ln>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925766700"/>
      </p:ext>
    </p:extLst>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Заголовок 1"/>
          <p:cNvSpPr txBox="1">
            <a:spLocks/>
          </p:cNvSpPr>
          <p:nvPr/>
        </p:nvSpPr>
        <p:spPr>
          <a:xfrm>
            <a:off x="457200" y="274638"/>
            <a:ext cx="8229600" cy="3154362"/>
          </a:xfrm>
          <a:prstGeom prst="rect">
            <a:avLst/>
          </a:prstGeo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eaLnBrk="0" fontAlgn="auto" hangingPunct="0">
              <a:spcAft>
                <a:spcPts val="0"/>
              </a:spcAft>
              <a:defRPr/>
            </a:pPr>
            <a:endParaRPr lang="kk-KZ"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endParaRPr>
          </a:p>
          <a:p>
            <a:pPr algn="ctr" eaLnBrk="0" fontAlgn="auto" hangingPunct="0">
              <a:spcAft>
                <a:spcPts val="0"/>
              </a:spcAft>
              <a:defRPr/>
            </a:pPr>
            <a:r>
              <a:rPr lang="kk-KZ"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rPr>
              <a:t>Назарларыңызға </a:t>
            </a:r>
            <a:r>
              <a:rPr lang="kk-KZ" sz="6000" b="1" dirty="0" smtClean="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rPr>
              <a:t>рахмет</a:t>
            </a:r>
            <a:endParaRPr lang="ru-RU"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endParaRPr>
          </a:p>
        </p:txBody>
      </p:sp>
      <p:pic>
        <p:nvPicPr>
          <p:cNvPr id="8195" name="Picture 5" descr="C:\Documents and Settings\Admin\Мои документы\Арайлым\web\40587-razdeliteli-lineechki_files\1252935932_1520086jp0bkx29vy.gif"/>
          <p:cNvPicPr>
            <a:picLocks noChangeAspect="1" noChangeArrowheads="1"/>
          </p:cNvPicPr>
          <p:nvPr/>
        </p:nvPicPr>
        <p:blipFill>
          <a:blip r:embed="rId3"/>
          <a:srcRect/>
          <a:stretch>
            <a:fillRect/>
          </a:stretch>
        </p:blipFill>
        <p:spPr bwMode="auto">
          <a:xfrm>
            <a:off x="1785938" y="4572008"/>
            <a:ext cx="5286375" cy="857242"/>
          </a:xfrm>
          <a:prstGeom prst="rect">
            <a:avLst/>
          </a:prstGeom>
          <a:noFill/>
          <a:ln w="9525">
            <a:noFill/>
            <a:miter lim="800000"/>
            <a:headEnd/>
            <a:tailEnd/>
          </a:ln>
        </p:spPr>
      </p:pic>
      <p:sp>
        <p:nvSpPr>
          <p:cNvPr id="5" name="Содержимое 2"/>
          <p:cNvSpPr txBox="1">
            <a:spLocks/>
          </p:cNvSpPr>
          <p:nvPr/>
        </p:nvSpPr>
        <p:spPr>
          <a:xfrm>
            <a:off x="428625" y="4572000"/>
            <a:ext cx="8358188" cy="1357313"/>
          </a:xfrm>
          <a:prstGeom prst="rect">
            <a:avLst/>
          </a:prstGeo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eaLnBrk="0" fontAlgn="auto" hangingPunct="0">
              <a:spcBef>
                <a:spcPts val="600"/>
              </a:spcBef>
              <a:spcAft>
                <a:spcPts val="0"/>
              </a:spcAft>
              <a:buClr>
                <a:schemeClr val="accent1"/>
              </a:buClr>
              <a:buSzPct val="76000"/>
              <a:buFont typeface="Arial" pitchFamily="34" charset="0"/>
              <a:buNone/>
              <a:defRPr/>
            </a:pPr>
            <a:endParaRPr lang="ru-RU" sz="5900" b="1" dirty="0">
              <a:ln w="11430">
                <a:solidFill>
                  <a:srgbClr val="F7FD03"/>
                </a:solidFill>
              </a:ln>
              <a:solidFill>
                <a:srgbClr val="FFFF00"/>
              </a:solidFill>
              <a:effectLst>
                <a:glow rad="101600">
                  <a:srgbClr val="002060"/>
                </a:glow>
                <a:outerShdw blurRad="80000" dist="40000" dir="5040000" algn="tl">
                  <a:srgbClr val="000000">
                    <a:alpha val="30000"/>
                  </a:srgbClr>
                </a:outerShdw>
              </a:effectLst>
              <a:latin typeface="Palatino Linotyp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401080" cy="5340369"/>
          </a:xfrm>
        </p:spPr>
        <p:txBody>
          <a:bodyPr>
            <a:normAutofit fontScale="85000" lnSpcReduction="20000"/>
          </a:bodyPr>
          <a:lstStyle/>
          <a:p>
            <a:pPr algn="just">
              <a:buNone/>
            </a:pPr>
            <a:r>
              <a:rPr lang="kk-KZ" b="1" dirty="0">
                <a:ln>
                  <a:solidFill>
                    <a:srgbClr val="C00000"/>
                  </a:solidFill>
                </a:ln>
                <a:solidFill>
                  <a:srgbClr val="C00000"/>
                </a:solidFill>
                <a:latin typeface="Times New Roman" pitchFamily="18" charset="0"/>
                <a:cs typeface="Times New Roman" pitchFamily="18" charset="0"/>
              </a:rPr>
              <a:t>Мақсаты:</a:t>
            </a:r>
            <a:r>
              <a:rPr lang="kk-KZ" b="1" dirty="0">
                <a:latin typeface="Times New Roman" pitchFamily="18" charset="0"/>
                <a:cs typeface="Times New Roman" pitchFamily="18" charset="0"/>
              </a:rPr>
              <a:t>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Жан-жақты қалыптасып дамыған, қоғамдық белсенділігі артқан, әлеуметтік-толық қамтылған </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адамгершілігі мол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тұлғаның қалыптасуы</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endParaRPr lang="kk-KZ" b="1" dirty="0" smtClean="0">
              <a:ln>
                <a:solidFill>
                  <a:srgbClr val="C00000"/>
                </a:solidFill>
              </a:ln>
              <a:solidFill>
                <a:srgbClr val="C00000"/>
              </a:solidFill>
              <a:latin typeface="Times New Roman" pitchFamily="18" charset="0"/>
              <a:cs typeface="Times New Roman" pitchFamily="18" charset="0"/>
            </a:endParaRPr>
          </a:p>
          <a:p>
            <a:pPr algn="just">
              <a:buNone/>
            </a:pPr>
            <a:r>
              <a:rPr lang="kk-KZ" b="1" dirty="0" smtClean="0">
                <a:ln>
                  <a:solidFill>
                    <a:srgbClr val="C00000"/>
                  </a:solidFill>
                </a:ln>
                <a:solidFill>
                  <a:srgbClr val="C00000"/>
                </a:solidFill>
                <a:latin typeface="Times New Roman" pitchFamily="18" charset="0"/>
                <a:cs typeface="Times New Roman" pitchFamily="18" charset="0"/>
              </a:rPr>
              <a:t>Міндеттері</a:t>
            </a:r>
            <a:r>
              <a:rPr lang="kk-KZ" b="1" dirty="0">
                <a:ln>
                  <a:solidFill>
                    <a:srgbClr val="C00000"/>
                  </a:solidFill>
                </a:ln>
                <a:solidFill>
                  <a:srgbClr val="C00000"/>
                </a:solidFill>
                <a:latin typeface="Times New Roman" pitchFamily="18" charset="0"/>
                <a:cs typeface="Times New Roman" pitchFamily="18" charset="0"/>
              </a:rPr>
              <a:t>:</a:t>
            </a:r>
            <a:r>
              <a:rPr lang="kk-KZ"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1. </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Жасөпірімнің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өмір ағымында</a:t>
            </a:r>
            <a:r>
              <a:rPr lang="kk-KZ" b="1" dirty="0">
                <a:ln>
                  <a:solidFill>
                    <a:schemeClr val="tx2">
                      <a:lumMod val="75000"/>
                    </a:schemeClr>
                  </a:solidFill>
                </a:ln>
                <a:solidFill>
                  <a:schemeClr val="tx2">
                    <a:lumMod val="75000"/>
                  </a:schemeClr>
                </a:solidFill>
                <a:latin typeface="Times New Roman" pitchFamily="18" charset="0"/>
                <a:cs typeface="Times New Roman" pitchFamily="18" charset="0"/>
              </a:rPr>
              <a:t>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кездесетін қолайсыз жағдайлардың алдын алу және болдырмау.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2. Жасөспірімнің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қиын өмір жағдайларындағы құқығын қорғау және сақтау.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3. Жасөспірімнің оқу мен тәрбиесіне байланысты мәселелерді шешу үшін отбастарына көмек көрсету.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4. Оқушылармен байланысты туындаған дау-дамайды шешу үшін педагогтарға көмек көрсету</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 </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6774" y="1643050"/>
            <a:ext cx="8388626" cy="2286016"/>
          </a:xfrm>
        </p:spPr>
        <p:txBody>
          <a:bodyPr>
            <a:noAutofit/>
          </a:bodyPr>
          <a:lstStyle/>
          <a:p>
            <a:r>
              <a:rPr lang="kk-KZ" sz="5400" b="1" dirty="0" smtClean="0">
                <a:ln w="10541" cmpd="sng">
                  <a:solidFill>
                    <a:srgbClr val="C00000"/>
                  </a:solidFill>
                  <a:prstDash val="solid"/>
                </a:ln>
                <a:solidFill>
                  <a:srgbClr val="C00000"/>
                </a:solidFill>
                <a:latin typeface="Times New Roman" pitchFamily="18" charset="0"/>
                <a:cs typeface="Times New Roman" pitchFamily="18" charset="0"/>
              </a:rPr>
              <a:t>Құқықтық тәрбие дегеніміз не?</a:t>
            </a:r>
            <a:endParaRPr lang="ru-RU" sz="5400" b="1" dirty="0">
              <a:ln w="10541" cmpd="sng">
                <a:solidFill>
                  <a:srgbClr val="C00000"/>
                </a:solidFill>
                <a:prstDash val="solid"/>
              </a:ln>
              <a:solidFill>
                <a:srgbClr val="C00000"/>
              </a:solidFill>
              <a:latin typeface="Times New Roman" pitchFamily="18" charset="0"/>
              <a:cs typeface="Times New Roman" pitchFamily="18" charset="0"/>
            </a:endParaRPr>
          </a:p>
        </p:txBody>
      </p:sp>
      <p:pic>
        <p:nvPicPr>
          <p:cNvPr id="15362" name="Picture 2" descr="http://previews.123rf.com/images/amasterpics123/amasterpics1231301/amasterpics123130100001/17437647-3d-man-thinking-with-red-question-marks-above-his-head-over-white--Stock-Photo.jpg"/>
          <p:cNvPicPr>
            <a:picLocks noChangeAspect="1" noChangeArrowheads="1"/>
          </p:cNvPicPr>
          <p:nvPr/>
        </p:nvPicPr>
        <p:blipFill>
          <a:blip r:embed="rId3" cstate="print"/>
          <a:srcRect/>
          <a:stretch>
            <a:fillRect/>
          </a:stretch>
        </p:blipFill>
        <p:spPr bwMode="auto">
          <a:xfrm>
            <a:off x="5572132" y="3714752"/>
            <a:ext cx="3130541" cy="2559037"/>
          </a:xfrm>
          <a:prstGeom prst="rect">
            <a:avLst/>
          </a:prstGeom>
          <a:noFill/>
        </p:spPr>
      </p:pic>
    </p:spTree>
    <p:extLst>
      <p:ext uri="{BB962C8B-B14F-4D97-AF65-F5344CB8AC3E}">
        <p14:creationId xmlns="" xmlns:p14="http://schemas.microsoft.com/office/powerpoint/2010/main" val="2892405901"/>
      </p:ext>
    </p:extLst>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Вертикальный свиток 4"/>
          <p:cNvSpPr/>
          <p:nvPr/>
        </p:nvSpPr>
        <p:spPr>
          <a:xfrm>
            <a:off x="0" y="214290"/>
            <a:ext cx="9144000" cy="6429420"/>
          </a:xfrm>
          <a:prstGeom prst="vertic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ru-RU" sz="2400" dirty="0" err="1" smtClean="0">
                <a:ln w="12700">
                  <a:solidFill>
                    <a:schemeClr val="tx2">
                      <a:satMod val="155000"/>
                    </a:schemeClr>
                  </a:solidFill>
                  <a:prstDash val="solid"/>
                </a:ln>
                <a:solidFill>
                  <a:srgbClr val="FF0000"/>
                </a:solidFill>
                <a:latin typeface="Times New Roman" pitchFamily="18" charset="0"/>
                <a:cs typeface="Times New Roman" pitchFamily="18" charset="0"/>
              </a:rPr>
              <a:t>Құқықтық тәрбие дегеніміз</a:t>
            </a:r>
            <a:r>
              <a:rPr lang="ru-RU" sz="2400" dirty="0" smtClean="0">
                <a:ln w="12700">
                  <a:solidFill>
                    <a:schemeClr val="tx2">
                      <a:satMod val="155000"/>
                    </a:schemeClr>
                  </a:solidFill>
                  <a:prstDash val="solid"/>
                </a:ln>
                <a:solidFill>
                  <a:srgbClr val="FF0000"/>
                </a:solidFill>
                <a:latin typeface="Times New Roman" pitchFamily="18" charset="0"/>
                <a:cs typeface="Times New Roman" pitchFamily="18" charset="0"/>
              </a:rPr>
              <a:t> </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бұл- құқықтық білім</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беру –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адамның құқықтық санасын</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қалыптастыру мақсатында орындалатын</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құқықтық тәрбиенің негізгі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ықпал етуші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әдісі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Нақты айтсақ, құқықтық білім</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беру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арқылы жасөспірім құқықты ұғынады және оның санасы</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қалыптасып</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дамиды</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Құқықты ұғынумен қоса, тұлғаны заңды құрметтеуге, қорғауға, орындауға дағдыландыру </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мен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заңның әділдігіне сендіру</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құқықтық сананың негізгі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белгілері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Аталынған белгілер</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оқушыларды құқықтық тәрбиелеу негізінде</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отбасынан</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және мектеп</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табалдырығынан бастап</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жүзеге асады</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Есейген</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адамға қарағанда санасы</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мен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мінез-құлқы жаңадан қалыптаса бастаған жасөспірім тәрбиенің қолайлы обьектісі</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болып</a:t>
            </a:r>
            <a:r>
              <a:rPr lang="ru-RU" sz="2400" dirty="0" smtClean="0">
                <a:ln w="12700">
                  <a:solidFill>
                    <a:schemeClr val="tx2">
                      <a:satMod val="155000"/>
                    </a:schemeClr>
                  </a:solidFill>
                  <a:prstDash val="solid"/>
                </a:ln>
                <a:solidFill>
                  <a:srgbClr val="0070C0"/>
                </a:solidFill>
                <a:latin typeface="Times New Roman" pitchFamily="18" charset="0"/>
                <a:cs typeface="Times New Roman" pitchFamily="18" charset="0"/>
              </a:rPr>
              <a:t> </a:t>
            </a:r>
            <a:r>
              <a:rPr lang="ru-RU" sz="2400" dirty="0" err="1" smtClean="0">
                <a:ln w="12700">
                  <a:solidFill>
                    <a:schemeClr val="tx2">
                      <a:satMod val="155000"/>
                    </a:schemeClr>
                  </a:solidFill>
                  <a:prstDash val="solid"/>
                </a:ln>
                <a:solidFill>
                  <a:srgbClr val="0070C0"/>
                </a:solidFill>
                <a:latin typeface="Times New Roman" pitchFamily="18" charset="0"/>
                <a:cs typeface="Times New Roman" pitchFamily="18" charset="0"/>
              </a:rPr>
              <a:t>табылады</a:t>
            </a:r>
            <a:endParaRPr lang="ru-RU" sz="2400" dirty="0">
              <a:ln w="12700">
                <a:solidFill>
                  <a:schemeClr val="tx2">
                    <a:satMod val="155000"/>
                  </a:schemeClr>
                </a:solidFill>
                <a:prstDash val="solid"/>
              </a:ln>
              <a:solidFill>
                <a:srgbClr val="0070C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Жасөспірімдер арасында</a:t>
            </a:r>
            <a:r>
              <a:rPr lang="ru-RU" sz="2800" b="1" i="1" dirty="0" smtClean="0">
                <a:ln w="10541" cmpd="sng">
                  <a:solidFill>
                    <a:srgbClr val="C00000"/>
                  </a:solidFill>
                  <a:prstDash val="solid"/>
                </a:ln>
                <a:solidFill>
                  <a:srgbClr val="C00000"/>
                </a:solidFill>
                <a:latin typeface="Times New Roman" pitchFamily="18" charset="0"/>
                <a:cs typeface="Times New Roman" pitchFamily="18" charset="0"/>
              </a:rPr>
              <a:t> </a:t>
            </a:r>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қылмыстық істердің </a:t>
            </a:r>
            <a:b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br>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көбею себептері</a:t>
            </a:r>
            <a:r>
              <a:rPr lang="ru-RU" sz="2800" b="1" i="1" dirty="0" smtClean="0">
                <a:ln w="10541" cmpd="sng">
                  <a:solidFill>
                    <a:srgbClr val="C00000"/>
                  </a:solidFill>
                  <a:prstDash val="solid"/>
                </a:ln>
                <a:solidFill>
                  <a:srgbClr val="C00000"/>
                </a:solidFill>
                <a:latin typeface="Times New Roman" pitchFamily="18" charset="0"/>
                <a:cs typeface="Times New Roman" pitchFamily="18" charset="0"/>
              </a:rPr>
              <a:t>:</a:t>
            </a:r>
            <a:endParaRPr lang="ru-RU" sz="2800" b="1" i="1" dirty="0">
              <a:ln w="10541" cmpd="sng">
                <a:solidFill>
                  <a:srgbClr val="C00000"/>
                </a:solidFill>
                <a:prstDash val="solid"/>
              </a:ln>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472518" cy="4525963"/>
          </a:xfrm>
        </p:spPr>
        <p:txBody>
          <a:bodyPr>
            <a:normAutofit/>
          </a:bodyPr>
          <a:lstStyle/>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Отбасындағы ақау тәрбие;</a:t>
            </a:r>
            <a:endPar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Отбасындағы материалдық әл-ауқаты;</a:t>
            </a:r>
            <a:endPar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Жұмыссыздық;</a:t>
            </a:r>
            <a:endPar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Баланың </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бос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уақытының шамадан</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тыс</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көп болуы</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a:t>
            </a: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Ата-ана</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тарапынан</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бақылаусыз қалуы;</a:t>
            </a:r>
            <a:endPar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Мінез-құлқының ауытқушылығы;</a:t>
            </a:r>
            <a:endPar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Рухани</a:t>
            </a:r>
            <a:r>
              <a:rPr lang="ru-RU" sz="2800"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dirty="0" err="1" smtClean="0">
                <a:ln>
                  <a:solidFill>
                    <a:schemeClr val="tx2">
                      <a:lumMod val="75000"/>
                    </a:schemeClr>
                  </a:solidFill>
                </a:ln>
                <a:solidFill>
                  <a:schemeClr val="tx2">
                    <a:lumMod val="75000"/>
                  </a:schemeClr>
                </a:solidFill>
                <a:latin typeface="Times New Roman" pitchFamily="18" charset="0"/>
                <a:cs typeface="Times New Roman" pitchFamily="18" charset="0"/>
              </a:rPr>
              <a:t>құлазуы</a:t>
            </a:r>
            <a:endParaRPr lang="ru-RU" dirty="0">
              <a:ln>
                <a:solidFill>
                  <a:schemeClr val="tx2">
                    <a:lumMod val="75000"/>
                  </a:schemeClr>
                </a:solidFill>
              </a:ln>
              <a:solidFill>
                <a:schemeClr val="tx2">
                  <a:lumMod val="75000"/>
                </a:schemeClr>
              </a:solidFill>
            </a:endParaRPr>
          </a:p>
        </p:txBody>
      </p:sp>
    </p:spTree>
  </p:cSld>
  <p:clrMapOvr>
    <a:masterClrMapping/>
  </p:clrMapOvr>
  <p:transition spd="slow">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571472" y="1225242"/>
            <a:ext cx="8001056" cy="3754939"/>
          </a:xfrm>
          <a:prstGeom prst="rect">
            <a:avLst/>
          </a:prstGeom>
        </p:spPr>
        <p:txBody>
          <a:bodyPr wrap="square">
            <a:spAutoFit/>
          </a:bodyPr>
          <a:lstStyle/>
          <a:p>
            <a:pPr algn="just">
              <a:lnSpc>
                <a:spcPct val="107000"/>
              </a:lnSpc>
              <a:spcAft>
                <a:spcPts val="800"/>
              </a:spcAft>
            </a:pPr>
            <a:r>
              <a:rPr lang="ru-RU" sz="28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Міне</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тәртіп бұзу содан</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пайда</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болады</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Тәртіп бұзушылықтың салдарының негізі</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сабаққа үлгере алмаушылық.</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Кейбір</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оқушы құрбыларынан сабақта артта</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қалып қойып, тәртіп бұзуын өзінше батырлық деп</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санайды</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Мұны</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өзгелердің</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көзінше</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көрсеткісі</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келеді</a:t>
            </a:r>
            <a:r>
              <a:rPr lang="ru-RU" sz="3200" dirty="0" smtClean="0">
                <a:ln>
                  <a:solidFill>
                    <a:schemeClr val="tx2">
                      <a:lumMod val="75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3200" dirty="0" smtClean="0">
              <a:ln>
                <a:solidFill>
                  <a:schemeClr val="tx2">
                    <a:lumMod val="75000"/>
                  </a:schemeClr>
                </a:solid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57486723"/>
      </p:ext>
    </p:extLst>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473298" y="4988835"/>
            <a:ext cx="8413124" cy="820609"/>
          </a:xfrm>
          <a:prstGeom prst="rect">
            <a:avLst/>
          </a:prstGeom>
        </p:spPr>
        <p:txBody>
          <a:bodyPr wrap="square">
            <a:spAutoFit/>
          </a:bodyPr>
          <a:lstStyle/>
          <a:p>
            <a:pPr algn="just">
              <a:lnSpc>
                <a:spcPct val="107000"/>
              </a:lnSpc>
              <a:spcAft>
                <a:spcPts val="800"/>
              </a:spcAft>
            </a:pPr>
            <a:endParaRPr lang="ru-RU" sz="1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7" name="Схема 16"/>
          <p:cNvGraphicFramePr/>
          <p:nvPr>
            <p:extLst>
              <p:ext uri="{D42A27DB-BD31-4B8C-83A1-F6EECF244321}">
                <p14:modId xmlns:p14="http://schemas.microsoft.com/office/powerpoint/2010/main" xmlns="" val="2465129373"/>
              </p:ext>
            </p:extLst>
          </p:nvPr>
        </p:nvGraphicFramePr>
        <p:xfrm>
          <a:off x="0" y="-289772"/>
          <a:ext cx="8654601" cy="7147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08800848"/>
      </p:ext>
    </p:extLst>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a:effectLst/>
        </p:spPr>
      </p:pic>
      <p:sp>
        <p:nvSpPr>
          <p:cNvPr id="8" name="Выноска со стрелкой вниз 7"/>
          <p:cNvSpPr/>
          <p:nvPr/>
        </p:nvSpPr>
        <p:spPr>
          <a:xfrm>
            <a:off x="2143108" y="142852"/>
            <a:ext cx="4572032" cy="1000132"/>
          </a:xfrm>
          <a:prstGeom prst="downArrowCallout">
            <a:avLst>
              <a:gd name="adj1" fmla="val 32437"/>
              <a:gd name="adj2" fmla="val 38014"/>
              <a:gd name="adj3" fmla="val 25000"/>
              <a:gd name="adj4" fmla="val 64977"/>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57158" y="0"/>
            <a:ext cx="8229600" cy="1000108"/>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kk-KZ" b="1" dirty="0" smtClean="0">
                <a:ln>
                  <a:solidFill>
                    <a:sysClr val="windowText" lastClr="000000"/>
                  </a:solidFill>
                </a:ln>
                <a:solidFill>
                  <a:srgbClr val="002060"/>
                </a:solidFill>
                <a:latin typeface="Palatino Linotype" pitchFamily="18" charset="0"/>
              </a:rPr>
              <a:t>Бала тәрбиесі</a:t>
            </a:r>
            <a:endParaRPr lang="ru-RU" b="1" dirty="0">
              <a:ln>
                <a:solidFill>
                  <a:sysClr val="windowText" lastClr="000000"/>
                </a:solidFill>
              </a:ln>
              <a:solidFill>
                <a:srgbClr val="002060"/>
              </a:solidFill>
              <a:latin typeface="Palatino Linotype" pitchFamily="18" charset="0"/>
            </a:endParaRPr>
          </a:p>
        </p:txBody>
      </p:sp>
      <p:grpSp>
        <p:nvGrpSpPr>
          <p:cNvPr id="3" name="Группа 11"/>
          <p:cNvGrpSpPr/>
          <p:nvPr/>
        </p:nvGrpSpPr>
        <p:grpSpPr>
          <a:xfrm>
            <a:off x="357158" y="1071546"/>
            <a:ext cx="8229600" cy="1214446"/>
            <a:chOff x="428596" y="1428736"/>
            <a:chExt cx="8229600" cy="1357322"/>
          </a:xfrm>
        </p:grpSpPr>
        <p:sp>
          <p:nvSpPr>
            <p:cNvPr id="9" name="Выноска со стрелкой вниз 8"/>
            <p:cNvSpPr/>
            <p:nvPr/>
          </p:nvSpPr>
          <p:spPr>
            <a:xfrm>
              <a:off x="2214546" y="157161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4" name="Заголовок 1"/>
            <p:cNvSpPr txBox="1">
              <a:spLocks/>
            </p:cNvSpPr>
            <p:nvPr/>
          </p:nvSpPr>
          <p:spPr>
            <a:xfrm>
              <a:off x="428596" y="1428736"/>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Отбасы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2" name="Группа 12"/>
          <p:cNvGrpSpPr/>
          <p:nvPr/>
        </p:nvGrpSpPr>
        <p:grpSpPr>
          <a:xfrm>
            <a:off x="357158" y="2143116"/>
            <a:ext cx="8229600" cy="1357322"/>
            <a:chOff x="428596" y="2786058"/>
            <a:chExt cx="8229600" cy="1428760"/>
          </a:xfrm>
        </p:grpSpPr>
        <p:sp>
          <p:nvSpPr>
            <p:cNvPr id="10" name="Выноска со стрелкой вниз 9"/>
            <p:cNvSpPr/>
            <p:nvPr/>
          </p:nvSpPr>
          <p:spPr>
            <a:xfrm>
              <a:off x="2214546" y="300037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5" name="Заголовок 1"/>
            <p:cNvSpPr txBox="1">
              <a:spLocks/>
            </p:cNvSpPr>
            <p:nvPr/>
          </p:nvSpPr>
          <p:spPr>
            <a:xfrm>
              <a:off x="428596" y="2786058"/>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Қоршаған орта</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3" name="Группа 13"/>
          <p:cNvGrpSpPr/>
          <p:nvPr/>
        </p:nvGrpSpPr>
        <p:grpSpPr>
          <a:xfrm>
            <a:off x="357158" y="3429000"/>
            <a:ext cx="8229600" cy="1071570"/>
            <a:chOff x="428596" y="4143380"/>
            <a:chExt cx="8229600" cy="1357322"/>
          </a:xfrm>
        </p:grpSpPr>
        <p:sp>
          <p:nvSpPr>
            <p:cNvPr id="11" name="Выноска со стрелкой вниз 10"/>
            <p:cNvSpPr/>
            <p:nvPr/>
          </p:nvSpPr>
          <p:spPr>
            <a:xfrm>
              <a:off x="2214546" y="4286256"/>
              <a:ext cx="4572032" cy="1214446"/>
            </a:xfrm>
            <a:prstGeom prst="downArrowCallout">
              <a:avLst>
                <a:gd name="adj1" fmla="val 25000"/>
                <a:gd name="adj2" fmla="val 32727"/>
                <a:gd name="adj3" fmla="val 25000"/>
                <a:gd name="adj4" fmla="val 64977"/>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6" name="Заголовок 1"/>
            <p:cNvSpPr txBox="1">
              <a:spLocks/>
            </p:cNvSpPr>
            <p:nvPr/>
          </p:nvSpPr>
          <p:spPr>
            <a:xfrm>
              <a:off x="428596" y="4143380"/>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Мектеп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4" name="Группа 15"/>
          <p:cNvGrpSpPr/>
          <p:nvPr/>
        </p:nvGrpSpPr>
        <p:grpSpPr>
          <a:xfrm>
            <a:off x="428596" y="5715000"/>
            <a:ext cx="8229600" cy="1143000"/>
            <a:chOff x="428596" y="5500702"/>
            <a:chExt cx="8229600" cy="1143000"/>
          </a:xfrm>
        </p:grpSpPr>
        <p:sp>
          <p:nvSpPr>
            <p:cNvPr id="15" name="Скругленный прямоугольник 14"/>
            <p:cNvSpPr/>
            <p:nvPr/>
          </p:nvSpPr>
          <p:spPr>
            <a:xfrm>
              <a:off x="2285984" y="5572140"/>
              <a:ext cx="4357718" cy="928694"/>
            </a:xfrm>
            <a:prstGeom prst="roundRect">
              <a:avLst/>
            </a:prstGeom>
            <a:solidFill>
              <a:srgbClr val="FFFF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002060"/>
                </a:solidFill>
              </a:endParaRPr>
            </a:p>
          </p:txBody>
        </p:sp>
        <p:sp>
          <p:nvSpPr>
            <p:cNvPr id="7" name="Заголовок 1"/>
            <p:cNvSpPr txBox="1">
              <a:spLocks/>
            </p:cNvSpPr>
            <p:nvPr/>
          </p:nvSpPr>
          <p:spPr>
            <a:xfrm>
              <a:off x="428596" y="5500702"/>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Ата-ана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6" name="Группа 16"/>
          <p:cNvGrpSpPr/>
          <p:nvPr/>
        </p:nvGrpSpPr>
        <p:grpSpPr>
          <a:xfrm>
            <a:off x="342928" y="4357694"/>
            <a:ext cx="8229600" cy="1357322"/>
            <a:chOff x="428596" y="2786058"/>
            <a:chExt cx="8229600" cy="1428760"/>
          </a:xfrm>
        </p:grpSpPr>
        <p:sp>
          <p:nvSpPr>
            <p:cNvPr id="18" name="Выноска со стрелкой вниз 17"/>
            <p:cNvSpPr/>
            <p:nvPr/>
          </p:nvSpPr>
          <p:spPr>
            <a:xfrm>
              <a:off x="2214546" y="300037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9" name="Заголовок 1"/>
            <p:cNvSpPr txBox="1">
              <a:spLocks/>
            </p:cNvSpPr>
            <p:nvPr/>
          </p:nvSpPr>
          <p:spPr>
            <a:xfrm>
              <a:off x="428596" y="2786058"/>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Қоршаған орта</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8"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heel(8)">
                                      <p:cBhvr>
                                        <p:cTn id="4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6478" y="554638"/>
            <a:ext cx="8693240" cy="5829929"/>
          </a:xfrm>
          <a:prstGeom prst="rect">
            <a:avLst/>
          </a:prstGeom>
        </p:spPr>
        <p:txBody>
          <a:bodyPr wrap="square">
            <a:spAutoFit/>
          </a:bodyPr>
          <a:lstStyle/>
          <a:p>
            <a:pPr>
              <a:lnSpc>
                <a:spcPct val="107000"/>
              </a:lnSpc>
              <a:spcAft>
                <a:spcPts val="800"/>
              </a:spcAft>
            </a:pPr>
            <a:r>
              <a:rPr lang="kk-KZ"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400" b="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Жағдаят </a:t>
            </a:r>
            <a:r>
              <a:rPr lang="kk-KZ" sz="2400" b="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№1</a:t>
            </a:r>
            <a:endParaRPr lang="ru-RU" sz="2400" b="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Арман</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6</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-сыныпта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оқиды.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Арманның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білім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алуға талабы жақсы. Оқыса, жақсы оқитын оқушылар қатарынан орын аларлық қабілеті бар. Бірақ ата-анасының тәрбиесі баланы дұрыс жолдан </a:t>
            </a:r>
            <a:r>
              <a:rPr lang="kk-KZ" sz="2400" dirty="0" err="1">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тайындырды</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Баланы сабақтан себепсіз жиі қалдырады, тіпті кейде апталап қалдыратын кездері де болды. Мектепте, сыныпта ата-аналарға байланысты өтетін жиындарға мүлдем келмейді.</a:t>
            </a:r>
            <a:endParaRPr lang="ru-RU" sz="24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Сынып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жетекшісі осы жағдайға байланысты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Арманның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үйіне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барып, ата-анамен бірнеше рет әңгіме жүргізгенімен еш нәтиже шықпайды. Ата-анасы құр уәде беріп, шығарып салады. Бір жетіден соң жағдай қайталанады. Білім алу баланың басты міндеті екенін біле тұра, соны орындамауда ата-анасы салғырттық танытты.</a:t>
            </a:r>
            <a:endParaRPr lang="ru-RU" sz="24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403513634"/>
      </p:ext>
    </p:extLst>
  </p:cSld>
  <p:clrMapOvr>
    <a:masterClrMapping/>
  </p:clrMapOvr>
  <p:transition spd="slow">
    <p:wheel spokes="8"/>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626</Words>
  <Application>Microsoft Office PowerPoint</Application>
  <PresentationFormat>Экран (4:3)</PresentationFormat>
  <Paragraphs>64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 Құқық бұзушылықтың алдын алу</vt:lpstr>
      <vt:lpstr>Слайд 2</vt:lpstr>
      <vt:lpstr>Құқықтық тәрбие дегеніміз не?</vt:lpstr>
      <vt:lpstr>Слайд 4</vt:lpstr>
      <vt:lpstr>Жасөспірімдер арасында қылмыстық істердің  көбею себептері:</vt:lpstr>
      <vt:lpstr>Слайд 6</vt:lpstr>
      <vt:lpstr>Слайд 7</vt:lpstr>
      <vt:lpstr>Бала тәрбиесі</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Құқық бұзушылықтың алдын алу</dc:title>
  <dc:creator>user</dc:creator>
  <cp:lastModifiedBy>Дом</cp:lastModifiedBy>
  <cp:revision>45</cp:revision>
  <dcterms:created xsi:type="dcterms:W3CDTF">2017-02-01T04:20:06Z</dcterms:created>
  <dcterms:modified xsi:type="dcterms:W3CDTF">2021-02-07T19:02:09Z</dcterms:modified>
</cp:coreProperties>
</file>